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6595" r:id="rId5"/>
  </p:sldMasterIdLst>
  <p:notesMasterIdLst>
    <p:notesMasterId r:id="rId57"/>
  </p:notesMasterIdLst>
  <p:sldIdLst>
    <p:sldId id="388" r:id="rId6"/>
    <p:sldId id="390" r:id="rId7"/>
    <p:sldId id="439" r:id="rId8"/>
    <p:sldId id="440" r:id="rId9"/>
    <p:sldId id="454" r:id="rId10"/>
    <p:sldId id="442" r:id="rId11"/>
    <p:sldId id="443" r:id="rId12"/>
    <p:sldId id="444" r:id="rId13"/>
    <p:sldId id="445" r:id="rId14"/>
    <p:sldId id="456" r:id="rId15"/>
    <p:sldId id="447" r:id="rId16"/>
    <p:sldId id="448" r:id="rId17"/>
    <p:sldId id="449" r:id="rId18"/>
    <p:sldId id="452" r:id="rId19"/>
    <p:sldId id="453" r:id="rId20"/>
    <p:sldId id="391" r:id="rId21"/>
    <p:sldId id="392" r:id="rId22"/>
    <p:sldId id="393" r:id="rId23"/>
    <p:sldId id="394" r:id="rId24"/>
    <p:sldId id="395" r:id="rId25"/>
    <p:sldId id="396" r:id="rId26"/>
    <p:sldId id="397" r:id="rId27"/>
    <p:sldId id="398" r:id="rId28"/>
    <p:sldId id="399" r:id="rId29"/>
    <p:sldId id="400" r:id="rId30"/>
    <p:sldId id="401" r:id="rId31"/>
    <p:sldId id="462" r:id="rId32"/>
    <p:sldId id="402" r:id="rId33"/>
    <p:sldId id="404" r:id="rId34"/>
    <p:sldId id="405" r:id="rId35"/>
    <p:sldId id="407" r:id="rId36"/>
    <p:sldId id="408" r:id="rId37"/>
    <p:sldId id="406" r:id="rId38"/>
    <p:sldId id="411" r:id="rId39"/>
    <p:sldId id="412" r:id="rId40"/>
    <p:sldId id="413" r:id="rId41"/>
    <p:sldId id="414" r:id="rId42"/>
    <p:sldId id="415" r:id="rId43"/>
    <p:sldId id="416" r:id="rId44"/>
    <p:sldId id="455" r:id="rId45"/>
    <p:sldId id="457" r:id="rId46"/>
    <p:sldId id="459" r:id="rId47"/>
    <p:sldId id="460" r:id="rId48"/>
    <p:sldId id="458" r:id="rId49"/>
    <p:sldId id="461" r:id="rId50"/>
    <p:sldId id="432" r:id="rId51"/>
    <p:sldId id="433" r:id="rId52"/>
    <p:sldId id="434" r:id="rId53"/>
    <p:sldId id="463" r:id="rId54"/>
    <p:sldId id="437" r:id="rId55"/>
    <p:sldId id="438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8CFF"/>
    <a:srgbClr val="C8C8FF"/>
    <a:srgbClr val="8000FF"/>
    <a:srgbClr val="8E499B"/>
    <a:srgbClr val="4B2D91"/>
    <a:srgbClr val="643CBE"/>
    <a:srgbClr val="5F5FF5"/>
    <a:srgbClr val="148ADE"/>
    <a:srgbClr val="FABE3C"/>
    <a:srgbClr val="0058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61" autoAdjust="0"/>
    <p:restoredTop sz="76046" autoAdjust="0"/>
  </p:normalViewPr>
  <p:slideViewPr>
    <p:cSldViewPr snapToGrid="0" showGuides="1">
      <p:cViewPr>
        <p:scale>
          <a:sx n="70" d="100"/>
          <a:sy n="70" d="100"/>
        </p:scale>
        <p:origin x="48" y="202"/>
      </p:cViewPr>
      <p:guideLst>
        <p:guide orient="horz" pos="430"/>
        <p:guide orient="horz" pos="3888"/>
        <p:guide pos="576"/>
        <p:guide pos="7104"/>
      </p:guideLst>
    </p:cSldViewPr>
  </p:slideViewPr>
  <p:outlineViewPr>
    <p:cViewPr>
      <p:scale>
        <a:sx n="33" d="100"/>
        <a:sy n="33" d="100"/>
      </p:scale>
      <p:origin x="43" y="5285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5" d="100"/>
        <a:sy n="335" d="100"/>
      </p:scale>
      <p:origin x="0" y="0"/>
    </p:cViewPr>
  </p:sorterViewPr>
  <p:notesViewPr>
    <p:cSldViewPr snapToGrid="0">
      <p:cViewPr varScale="1">
        <p:scale>
          <a:sx n="42" d="100"/>
          <a:sy n="42" d="100"/>
        </p:scale>
        <p:origin x="-2333" y="-91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3/14/2014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-128"/>
              </a:rPr>
              <a:t>Purpose</a:t>
            </a:r>
            <a:r>
              <a:rPr lang="en-US" baseline="0" dirty="0" smtClean="0">
                <a:latin typeface="Arial" charset="0"/>
                <a:ea typeface="ＭＳ Ｐゴシック" charset="-128"/>
              </a:rPr>
              <a:t> </a:t>
            </a:r>
          </a:p>
          <a:p>
            <a:pPr marL="168244" indent="-168244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Not to teach you how to code</a:t>
            </a:r>
          </a:p>
          <a:p>
            <a:pPr marL="168244" indent="-168244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Our libs low-level</a:t>
            </a:r>
            <a:r>
              <a:rPr lang="en-US" baseline="0" dirty="0" smtClean="0">
                <a:latin typeface="Arial" charset="0"/>
                <a:ea typeface="ＭＳ Ｐゴシック" charset="-128"/>
              </a:rPr>
              <a:t> with many APIs built on top of them</a:t>
            </a:r>
            <a:endParaRPr lang="en-US" dirty="0" smtClean="0">
              <a:latin typeface="Arial" charset="0"/>
              <a:ea typeface="ＭＳ Ｐゴシック" charset="-128"/>
            </a:endParaRPr>
          </a:p>
          <a:p>
            <a:pPr marL="168244" indent="-168244">
              <a:buFont typeface="Arial" pitchFamily="34" charset="0"/>
              <a:buChar char="•"/>
            </a:pPr>
            <a:r>
              <a:rPr lang="en-US" baseline="0" dirty="0" smtClean="0">
                <a:latin typeface="Arial" charset="0"/>
                <a:ea typeface="ＭＳ Ｐゴシック" charset="-128"/>
              </a:rPr>
              <a:t>To give basic understanding of spatial references and geometry</a:t>
            </a:r>
            <a:endParaRPr lang="en-US" dirty="0" smtClean="0">
              <a:latin typeface="Arial" charset="0"/>
              <a:ea typeface="ＭＳ Ｐゴシック" charset="-128"/>
            </a:endParaRPr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DD8966-B0A2-4615-9E7E-50719DEA858B}" type="slidenum">
              <a:rPr lang="en-US" smtClean="0">
                <a:latin typeface="Times New Roman" pitchFamily="18" charset="0"/>
              </a:rPr>
              <a:pPr/>
              <a:t>2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68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Simplifying may add or remove vertices.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61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89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>
              <a:buFont typeface="Arial" pitchFamily="34" charset="0"/>
              <a:buChar char="•"/>
            </a:pPr>
            <a:r>
              <a:rPr lang="en-US" dirty="0"/>
              <a:t>Using a Geometry Service back in Redlands</a:t>
            </a:r>
          </a:p>
          <a:p>
            <a:pPr marL="168244" indent="-168244">
              <a:buFont typeface="Arial" pitchFamily="34" charset="0"/>
              <a:buChar char="•"/>
            </a:pPr>
            <a:r>
              <a:rPr lang="en-US" dirty="0" smtClean="0"/>
              <a:t>Non-simple polygon</a:t>
            </a:r>
            <a:r>
              <a:rPr lang="en-US" dirty="0"/>
              <a:t>, </a:t>
            </a:r>
            <a:r>
              <a:rPr lang="en-US" dirty="0" smtClean="0"/>
              <a:t>self-intersects</a:t>
            </a:r>
          </a:p>
          <a:p>
            <a:pPr marL="168244" marR="0" indent="-168244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dirty="0" smtClean="0"/>
              <a:t>Query parcels contained by polygon</a:t>
            </a:r>
            <a:endParaRPr lang="en-US" dirty="0"/>
          </a:p>
          <a:p>
            <a:pPr marL="168244" indent="-168244">
              <a:buFont typeface="Arial" pitchFamily="34" charset="0"/>
              <a:buChar char="•"/>
            </a:pPr>
            <a:r>
              <a:rPr lang="en-US" dirty="0"/>
              <a:t>Simplify into a three-part </a:t>
            </a:r>
            <a:r>
              <a:rPr lang="en-US" dirty="0" smtClean="0"/>
              <a:t>feature then query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09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845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-128"/>
              </a:rPr>
              <a:t>The term XY tolerance was introduced in 9.2. Used to be called cluster tolerance.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BD6011-1F9A-4B4D-8E52-29F7595F67B4}" type="slidenum">
              <a:rPr lang="en-US" smtClean="0">
                <a:latin typeface="Times New Roman" pitchFamily="18" charset="0"/>
              </a:rPr>
              <a:pPr/>
              <a:t>17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595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far</a:t>
            </a:r>
            <a:r>
              <a:rPr lang="en-US" baseline="0" dirty="0" smtClean="0"/>
              <a:t> is Redlands? I don’t expect the answer in feet from Beijing. I expect it in miles from where I am. </a:t>
            </a:r>
          </a:p>
          <a:p>
            <a:r>
              <a:rPr lang="en-US" baseline="0" dirty="0" smtClean="0"/>
              <a:t>I look at a map, expect North at the top. If I am in Australia, I might expect South to be at the top.</a:t>
            </a:r>
          </a:p>
          <a:p>
            <a:r>
              <a:rPr lang="en-US" baseline="0" dirty="0" smtClean="0"/>
              <a:t>Where we are and who we are talking to determines the way a map is presented. That’s a coordinate system.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103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598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36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6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168244" indent="-168244"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Times New Roman" pitchFamily="18" charset="0"/>
              </a:rPr>
              <a:t>Each predefined SR has a coordinate system which can be either projected or geographic. </a:t>
            </a:r>
          </a:p>
          <a:p>
            <a:pPr marL="168244" indent="-168244"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Times New Roman" pitchFamily="18" charset="0"/>
              </a:rPr>
              <a:t>GCS</a:t>
            </a:r>
            <a:r>
              <a:rPr lang="en-US" baseline="0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Times New Roman" pitchFamily="18" charset="0"/>
              </a:rPr>
              <a:t> </a:t>
            </a:r>
          </a:p>
          <a:p>
            <a:pPr marL="616894" lvl="1" indent="-168244">
              <a:buFont typeface="Arial" pitchFamily="34" charset="0"/>
              <a:buChar char="•"/>
            </a:pPr>
            <a:r>
              <a:rPr lang="en-US" baseline="0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Times New Roman" pitchFamily="18" charset="0"/>
              </a:rPr>
              <a:t>coordinates are </a:t>
            </a:r>
            <a:r>
              <a:rPr lang="en-US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Times New Roman" pitchFamily="18" charset="0"/>
              </a:rPr>
              <a:t>longitude and latitude </a:t>
            </a:r>
          </a:p>
          <a:p>
            <a:pPr marL="616894" lvl="1" indent="-168244"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Times New Roman" pitchFamily="18" charset="0"/>
              </a:rPr>
              <a:t>on the spheroid, the globe</a:t>
            </a:r>
          </a:p>
          <a:p>
            <a:pPr marL="616894" lvl="1" indent="-168244"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Times New Roman" pitchFamily="18" charset="0"/>
              </a:rPr>
              <a:t>Angular</a:t>
            </a:r>
            <a:r>
              <a:rPr lang="en-US" baseline="0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Times New Roman" pitchFamily="18" charset="0"/>
              </a:rPr>
              <a:t> units such as degrees or radians</a:t>
            </a:r>
            <a:endParaRPr lang="en-US" dirty="0" smtClean="0">
              <a:solidFill>
                <a:srgbClr val="000000"/>
              </a:solidFill>
              <a:latin typeface="Arial" charset="0"/>
              <a:ea typeface="ＭＳ Ｐゴシック" charset="-128"/>
              <a:cs typeface="Times New Roman" pitchFamily="18" charset="0"/>
            </a:endParaRPr>
          </a:p>
          <a:p>
            <a:pPr marL="168244" indent="-168244"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Times New Roman" pitchFamily="18" charset="0"/>
              </a:rPr>
              <a:t>PCS </a:t>
            </a:r>
          </a:p>
          <a:p>
            <a:pPr marL="616894" lvl="1" indent="-168244"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Times New Roman" pitchFamily="18" charset="0"/>
              </a:rPr>
              <a:t>inherits or contains a geographic coordinate system </a:t>
            </a:r>
          </a:p>
          <a:p>
            <a:pPr marL="616894" lvl="1" indent="-168244"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Times New Roman" pitchFamily="18" charset="0"/>
              </a:rPr>
              <a:t>Is flat on the map </a:t>
            </a:r>
          </a:p>
          <a:p>
            <a:pPr marL="616894" lvl="1" indent="-168244"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 charset="0"/>
                <a:ea typeface="ＭＳ Ｐゴシック" charset="-128"/>
                <a:cs typeface="Times New Roman" pitchFamily="18" charset="0"/>
              </a:rPr>
              <a:t>Linear unit such as feet, meters</a:t>
            </a:r>
          </a:p>
          <a:p>
            <a:endParaRPr lang="en-US" dirty="0" smtClean="0">
              <a:latin typeface="Arial" charset="0"/>
              <a:ea typeface="ＭＳ Ｐゴシック" charset="-128"/>
            </a:endParaRPr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264F82-E3C6-42D1-ACE8-B3A9B19C64CE}" type="slidenum">
              <a:rPr lang="en-US" smtClean="0">
                <a:latin typeface="Times New Roman" pitchFamily="18" charset="0"/>
              </a:rPr>
              <a:pPr/>
              <a:t>22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168244" indent="-168244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Can represent GCS as string. </a:t>
            </a:r>
          </a:p>
          <a:p>
            <a:pPr marL="168244" indent="-168244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Datum</a:t>
            </a:r>
          </a:p>
          <a:p>
            <a:pPr marL="616894" lvl="1" indent="-168244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spheroid tells you size and shape,</a:t>
            </a:r>
            <a:r>
              <a:rPr lang="en-US" baseline="0" dirty="0" smtClean="0">
                <a:latin typeface="Arial" charset="0"/>
                <a:ea typeface="ＭＳ Ｐゴシック" charset="-128"/>
              </a:rPr>
              <a:t> WGS_1984</a:t>
            </a:r>
          </a:p>
          <a:p>
            <a:pPr marL="616894" lvl="1" indent="-168244">
              <a:buFont typeface="Arial" pitchFamily="34" charset="0"/>
              <a:buChar char="•"/>
            </a:pPr>
            <a:r>
              <a:rPr lang="en-US" dirty="0" err="1" smtClean="0">
                <a:latin typeface="Arial" charset="0"/>
                <a:ea typeface="ＭＳ Ｐゴシック" charset="-128"/>
              </a:rPr>
              <a:t>semimajor</a:t>
            </a:r>
            <a:r>
              <a:rPr lang="en-US" dirty="0" smtClean="0">
                <a:latin typeface="Arial" charset="0"/>
                <a:ea typeface="ＭＳ Ｐゴシック" charset="-128"/>
              </a:rPr>
              <a:t> axis, equatorial axis, of the spheroid. </a:t>
            </a:r>
          </a:p>
          <a:p>
            <a:pPr marL="616894" lvl="1" indent="-168244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inverse flattening and tells you how squashed it is versus a sphere. </a:t>
            </a:r>
          </a:p>
          <a:p>
            <a:pPr marL="616894" lvl="1" indent="-168244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Does the surface of the spheroid align well with the entire earth like WGS84? Or should it be used in a particular area like NAD27 is used in North America? </a:t>
            </a:r>
          </a:p>
          <a:p>
            <a:pPr marL="168244" indent="-168244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Prime meridian</a:t>
            </a:r>
            <a:r>
              <a:rPr lang="en-US" baseline="0" dirty="0" smtClean="0">
                <a:latin typeface="Arial" charset="0"/>
                <a:ea typeface="ＭＳ Ｐゴシック" charset="-128"/>
              </a:rPr>
              <a:t> - </a:t>
            </a:r>
            <a:r>
              <a:rPr lang="en-US" dirty="0" smtClean="0">
                <a:latin typeface="Arial" charset="0"/>
                <a:ea typeface="ＭＳ Ｐゴシック" charset="-128"/>
              </a:rPr>
              <a:t>zero position for the longitude values </a:t>
            </a:r>
          </a:p>
          <a:p>
            <a:pPr marL="168244" indent="-168244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Unit – how to convert to radians</a:t>
            </a: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AA1F152-9986-4955-B729-0E29ED8C8F5D}" type="slidenum">
              <a:rPr lang="en-US" smtClean="0">
                <a:latin typeface="Times New Roman" pitchFamily="18" charset="0"/>
              </a:rPr>
              <a:pPr/>
              <a:t>23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Black is surface of earth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Upper left is North America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local datum fits pretty well in that region</a:t>
            </a:r>
          </a:p>
          <a:p>
            <a:pPr marL="628650" lvl="1" indent="-171450">
              <a:buFont typeface="Arial" pitchFamily="34" charset="0"/>
              <a:buChar char="•"/>
            </a:pPr>
            <a:r>
              <a:rPr lang="en-US" dirty="0" smtClean="0"/>
              <a:t>doesn’t fit well in lower right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dirty="0" smtClean="0"/>
              <a:t>Earth-centered</a:t>
            </a:r>
            <a:r>
              <a:rPr lang="en-US" baseline="0" dirty="0" smtClean="0"/>
              <a:t> datum fits relatively well everywhere</a:t>
            </a:r>
          </a:p>
          <a:p>
            <a:pPr marL="171450" lvl="0" indent="-171450">
              <a:buFont typeface="Arial" pitchFamily="34" charset="0"/>
              <a:buChar char="•"/>
            </a:pPr>
            <a:r>
              <a:rPr lang="en-US" baseline="0" dirty="0" err="1" smtClean="0"/>
              <a:t>Lat</a:t>
            </a:r>
            <a:r>
              <a:rPr lang="en-US" baseline="0" dirty="0" smtClean="0"/>
              <a:t>/long different on local vs. earth-centered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0794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168244" indent="-168244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PCS </a:t>
            </a:r>
          </a:p>
          <a:p>
            <a:pPr marL="616894" lvl="1" indent="-168244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GCS embedded</a:t>
            </a:r>
            <a:r>
              <a:rPr lang="en-US" baseline="0" dirty="0" smtClean="0">
                <a:latin typeface="Arial" charset="0"/>
                <a:ea typeface="ＭＳ Ｐゴシック" charset="-128"/>
              </a:rPr>
              <a:t> in it. </a:t>
            </a:r>
          </a:p>
          <a:p>
            <a:pPr marL="616894" lvl="1" indent="-168244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has a name </a:t>
            </a:r>
          </a:p>
          <a:p>
            <a:pPr marL="616894" lvl="1" indent="-168244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a projection—a link to the mathematical algorithm</a:t>
            </a:r>
          </a:p>
          <a:p>
            <a:pPr marL="616894" lvl="1" indent="-168244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parameters that the projection needs</a:t>
            </a:r>
          </a:p>
          <a:p>
            <a:pPr marL="616894" lvl="1" indent="-168244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linear unit – how to convert to meters</a:t>
            </a: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D4E33A-659D-4E15-BD1C-418CC0313F40}" type="slidenum">
              <a:rPr lang="en-US" smtClean="0">
                <a:latin typeface="Times New Roman" pitchFamily="18" charset="0"/>
              </a:rPr>
              <a:pPr/>
              <a:t>25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168244" indent="-168244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Each projection engine object, such as a coordinate system, unit, or spheroid has a well-known id</a:t>
            </a:r>
          </a:p>
          <a:p>
            <a:pPr marL="168244" indent="-168244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You may also hear “EPSG code”. The EPSG Geodetic Parameter Dataset contains lists of coordinate systems and transformations and the objects that make them up. </a:t>
            </a: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919047D-9FF1-4350-87AC-EB73C5A745EF}" type="slidenum">
              <a:rPr lang="en-US" smtClean="0">
                <a:latin typeface="Times New Roman" pitchFamily="18" charset="0"/>
              </a:rPr>
              <a:pPr/>
              <a:t>26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Mercator projection distorts area and distance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See the distortion of Antarctica</a:t>
            </a:r>
            <a:endParaRPr lang="en-US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South America is actually 7 times bigger than Greenland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799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-128"/>
              </a:rPr>
              <a:t>What really happens when you project data? </a:t>
            </a:r>
          </a:p>
          <a:p>
            <a:pPr marL="168244" indent="-168244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Converting from PCS A1, which is using GCS A to PCS A2, also based on A</a:t>
            </a:r>
          </a:p>
          <a:p>
            <a:pPr marL="168244" indent="-168244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Direct projection that takes two steps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dirty="0" err="1" smtClean="0">
                <a:latin typeface="Arial" charset="0"/>
                <a:ea typeface="ＭＳ Ｐゴシック" charset="-128"/>
              </a:rPr>
              <a:t>Unproject</a:t>
            </a:r>
            <a:r>
              <a:rPr lang="en-US" baseline="0" dirty="0" smtClean="0">
                <a:latin typeface="Arial" charset="0"/>
                <a:ea typeface="ＭＳ Ｐゴシック" charset="-128"/>
              </a:rPr>
              <a:t> </a:t>
            </a:r>
            <a:r>
              <a:rPr lang="en-US" dirty="0" smtClean="0">
                <a:latin typeface="Arial" charset="0"/>
                <a:ea typeface="ＭＳ Ｐゴシック" charset="-128"/>
              </a:rPr>
              <a:t>from A1 to A</a:t>
            </a:r>
          </a:p>
          <a:p>
            <a:pPr marL="672976" lvl="1" indent="-224325">
              <a:buFont typeface="+mj-lt"/>
              <a:buAutoNum type="arabicPeriod"/>
            </a:pPr>
            <a:r>
              <a:rPr lang="en-US" dirty="0" smtClean="0">
                <a:latin typeface="Arial" charset="0"/>
                <a:ea typeface="ＭＳ Ｐゴシック" charset="-128"/>
              </a:rPr>
              <a:t>Project from A to A2. </a:t>
            </a: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575D67-8896-46EE-BA15-8C235E8F883F}" type="slidenum">
              <a:rPr lang="en-US" smtClean="0">
                <a:latin typeface="Times New Roman" pitchFamily="18" charset="0"/>
              </a:rPr>
              <a:pPr/>
              <a:t>28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Output projected coordinate system is B1, based on GCS B.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The 1</a:t>
            </a:r>
            <a:r>
              <a:rPr lang="en-US" baseline="30000" dirty="0" smtClean="0">
                <a:latin typeface="Arial" charset="0"/>
                <a:ea typeface="ＭＳ Ｐゴシック" charset="-128"/>
              </a:rPr>
              <a:t>st</a:t>
            </a:r>
            <a:r>
              <a:rPr lang="en-US" dirty="0" smtClean="0">
                <a:latin typeface="Arial" charset="0"/>
                <a:ea typeface="ＭＳ Ｐゴシック" charset="-128"/>
              </a:rPr>
              <a:t> step is still to </a:t>
            </a:r>
            <a:r>
              <a:rPr lang="en-US" dirty="0" err="1" smtClean="0">
                <a:latin typeface="Arial" charset="0"/>
                <a:ea typeface="ＭＳ Ｐゴシック" charset="-128"/>
              </a:rPr>
              <a:t>unproject</a:t>
            </a:r>
            <a:r>
              <a:rPr lang="en-US" dirty="0" smtClean="0">
                <a:latin typeface="Arial" charset="0"/>
                <a:ea typeface="ＭＳ Ｐゴシック" charset="-128"/>
              </a:rPr>
              <a:t> to A.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Then convert latitude and longitude values from GCS A to GCS B. That requires a geographic, or datum, transformation.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Once that’s done, we project from GCS B to PCS B1. </a:t>
            </a:r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5F08C9B-3139-4BE3-B607-F470AD7E824E}" type="slidenum">
              <a:rPr lang="en-US" smtClean="0">
                <a:latin typeface="Times New Roman" pitchFamily="18" charset="0"/>
              </a:rPr>
              <a:pPr/>
              <a:t>29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628650" lvl="1" indent="-171450">
              <a:buFont typeface="Arial" pitchFamily="34" charset="0"/>
              <a:buChar char="•"/>
              <a:defRPr/>
            </a:pPr>
            <a:r>
              <a:rPr lang="en-US" dirty="0" smtClean="0">
                <a:latin typeface="Arial" charset="0"/>
                <a:ea typeface="ＭＳ Ｐゴシック" charset="-128"/>
              </a:rPr>
              <a:t>A geographic transformation converts between two geographic coordinate systems. </a:t>
            </a:r>
          </a:p>
          <a:p>
            <a:pPr marL="628650" lvl="1" indent="-171450">
              <a:buFont typeface="Arial" pitchFamily="34" charset="0"/>
              <a:buChar char="•"/>
              <a:defRPr/>
            </a:pPr>
            <a:r>
              <a:rPr lang="en-US" dirty="0" smtClean="0">
                <a:latin typeface="Arial" charset="0"/>
                <a:ea typeface="ＭＳ Ｐゴシック" charset="-128"/>
              </a:rPr>
              <a:t>Lat/long</a:t>
            </a:r>
            <a:r>
              <a:rPr lang="en-US" baseline="0" dirty="0" smtClean="0">
                <a:latin typeface="Arial" charset="0"/>
                <a:ea typeface="ＭＳ Ｐゴシック" charset="-128"/>
              </a:rPr>
              <a:t> on one ellipsoid may be different on another. </a:t>
            </a:r>
          </a:p>
          <a:p>
            <a:pPr marL="628650" lvl="1" indent="-171450">
              <a:buFont typeface="Arial" pitchFamily="34" charset="0"/>
              <a:buChar char="•"/>
              <a:defRPr/>
            </a:pPr>
            <a:r>
              <a:rPr lang="en-US" dirty="0" smtClean="0">
                <a:latin typeface="Arial" charset="0"/>
                <a:ea typeface="ＭＳ Ｐゴシック" charset="-128"/>
              </a:rPr>
              <a:t>All transformation methods convert everything that might need to be changed, including the units, prime meridian, and the spheroid. </a:t>
            </a:r>
          </a:p>
          <a:p>
            <a:pPr marL="628650" lvl="1" indent="-171450">
              <a:buFont typeface="Arial" pitchFamily="34" charset="0"/>
              <a:buChar char="•"/>
              <a:defRPr/>
            </a:pPr>
            <a:r>
              <a:rPr lang="en-US" dirty="0" smtClean="0">
                <a:latin typeface="Arial" charset="0"/>
                <a:ea typeface="ＭＳ Ｐゴシック" charset="-128"/>
              </a:rPr>
              <a:t>Each transformation is always defined in a particular direction, from “A” to “B”, but are completely reversible. </a:t>
            </a:r>
            <a:r>
              <a:rPr lang="en-US" dirty="0" smtClean="0"/>
              <a:t>In </a:t>
            </a:r>
          </a:p>
          <a:p>
            <a:pPr marL="628650" lvl="1" indent="-171450">
              <a:buFont typeface="Arial" pitchFamily="34" charset="0"/>
              <a:buChar char="•"/>
              <a:defRPr/>
            </a:pPr>
            <a:r>
              <a:rPr lang="en-US" dirty="0" smtClean="0"/>
              <a:t>ArcMap, we present a list in order of most to least suitable.</a:t>
            </a:r>
            <a:r>
              <a:rPr lang="en-US" baseline="0" dirty="0" smtClean="0"/>
              <a:t> </a:t>
            </a:r>
            <a:r>
              <a:rPr lang="en-US" dirty="0" smtClean="0"/>
              <a:t>Normally, you want to use the top entry</a:t>
            </a:r>
          </a:p>
          <a:p>
            <a:endParaRPr lang="en-US" dirty="0" smtClean="0">
              <a:latin typeface="Arial" charset="0"/>
              <a:ea typeface="ＭＳ Ｐゴシック" charset="-128"/>
            </a:endParaRPr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5AE2F68-29AE-4C48-B6B4-E038F4296A27}" type="slidenum">
              <a:rPr lang="en-US" smtClean="0">
                <a:latin typeface="Times New Roman" pitchFamily="18" charset="0"/>
              </a:rPr>
              <a:pPr/>
              <a:t>30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Which is best?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Depends</a:t>
            </a:r>
            <a:r>
              <a:rPr lang="en-US" baseline="0" dirty="0" smtClean="0">
                <a:latin typeface="Arial" charset="0"/>
                <a:ea typeface="ＭＳ Ｐゴシック" charset="-128"/>
              </a:rPr>
              <a:t> on the region covered by your data</a:t>
            </a:r>
            <a:endParaRPr lang="en-US" dirty="0" smtClean="0">
              <a:latin typeface="Arial" charset="0"/>
              <a:ea typeface="ＭＳ Ｐゴシック" charset="-128"/>
            </a:endParaRPr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8ADA12-435A-4A38-BC0A-5024F2F25B52}" type="slidenum">
              <a:rPr lang="en-US" smtClean="0">
                <a:latin typeface="Times New Roman" pitchFamily="18" charset="0"/>
              </a:rPr>
              <a:pPr/>
              <a:t>31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baseline="0" dirty="0" smtClean="0">
              <a:latin typeface="Arial" charset="0"/>
              <a:ea typeface="ＭＳ Ｐゴシック" charset="-128"/>
            </a:endParaRP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CB5606-B9C6-4FA9-842B-6ECE28CE0DBA}" type="slidenum">
              <a:rPr lang="en-US" smtClean="0">
                <a:latin typeface="Times New Roman" pitchFamily="18" charset="0"/>
              </a:rPr>
              <a:pPr/>
              <a:t>4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Vector and raster layers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ED50 (European Datum 1950) and WGS84 (World Geodetic System 1984)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Red ellipse</a:t>
            </a:r>
            <a:r>
              <a:rPr lang="en-US" baseline="0" dirty="0" smtClean="0">
                <a:latin typeface="Arial" charset="0"/>
                <a:ea typeface="ＭＳ Ｐゴシック" charset="-128"/>
              </a:rPr>
              <a:t> – lines up OK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Yellow ellipse</a:t>
            </a:r>
            <a:r>
              <a:rPr lang="en-US" baseline="0" dirty="0" smtClean="0">
                <a:latin typeface="Arial" charset="0"/>
                <a:ea typeface="ＭＳ Ｐゴシック" charset="-128"/>
              </a:rPr>
              <a:t> – not OK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latin typeface="Arial" charset="0"/>
                <a:ea typeface="ＭＳ Ｐゴシック" charset="-128"/>
              </a:rPr>
              <a:t>To fix, transform</a:t>
            </a:r>
            <a:r>
              <a:rPr lang="en-US" baseline="0" dirty="0" smtClean="0">
                <a:latin typeface="Arial" charset="0"/>
                <a:ea typeface="ＭＳ Ｐゴシック" charset="-128"/>
              </a:rPr>
              <a:t> one of the layers</a:t>
            </a:r>
            <a:endParaRPr lang="en-US" dirty="0" smtClean="0">
              <a:latin typeface="Arial" charset="0"/>
              <a:ea typeface="ＭＳ Ｐゴシック" charset="-128"/>
            </a:endParaRP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74CDBF1-1477-4029-A359-AB08AF4D730A}" type="slidenum">
              <a:rPr lang="en-US" smtClean="0">
                <a:latin typeface="Times New Roman" pitchFamily="18" charset="0"/>
              </a:rPr>
              <a:pPr/>
              <a:t>32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Map of US States and Palm Springs with Oceans</a:t>
            </a:r>
            <a:r>
              <a:rPr lang="en-US" baseline="0" dirty="0" smtClean="0"/>
              <a:t> base map.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Data frame is NAD 83 UTM Zone 5. Add States doesn’t look good.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Change to NAD 83 UTM Zone 14. Same GCS so no transformation.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Now change to Fuller. GCS is WGS 84. </a:t>
            </a:r>
            <a:r>
              <a:rPr lang="en-US" baseline="0" dirty="0" err="1" smtClean="0"/>
              <a:t>ArcMap</a:t>
            </a:r>
            <a:r>
              <a:rPr lang="en-US" baseline="0" dirty="0" smtClean="0"/>
              <a:t> will ask for transformation. Pick the first one.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Change to Azimuthal Equidistant. Same GCS.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795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611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sz="1100" dirty="0" smtClean="0"/>
              <a:t>If |x1</a:t>
            </a:r>
            <a:r>
              <a:rPr lang="en-US" sz="1100" baseline="0" dirty="0" smtClean="0"/>
              <a:t> – x2| &lt;= res, then stored as same number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100" dirty="0" smtClean="0"/>
              <a:t>Default</a:t>
            </a:r>
            <a:r>
              <a:rPr lang="en-US" dirty="0" smtClean="0"/>
              <a:t> value in meters.</a:t>
            </a:r>
            <a:r>
              <a:rPr lang="en-US" baseline="0" dirty="0" smtClean="0"/>
              <a:t> 1/10 millimeter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If SR has feet, then default is 0.0001 m = 0.0003281 </a:t>
            </a:r>
            <a:r>
              <a:rPr lang="en-US" baseline="0" dirty="0" err="1" smtClean="0"/>
              <a:t>ft</a:t>
            </a:r>
            <a:r>
              <a:rPr lang="en-US" baseline="0" dirty="0" smtClean="0"/>
              <a:t>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Lat/long then </a:t>
            </a:r>
            <a:r>
              <a:rPr lang="en-US" dirty="0" smtClean="0">
                <a:effectLst/>
              </a:rPr>
              <a:t>0.000000001 degrees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dirty="0" smtClean="0">
                <a:effectLst/>
              </a:rPr>
              <a:t>If developing</a:t>
            </a:r>
            <a:r>
              <a:rPr lang="en-US" baseline="0" dirty="0" smtClean="0">
                <a:effectLst/>
              </a:rPr>
              <a:t> own app, you have to set </a:t>
            </a:r>
            <a:r>
              <a:rPr lang="en-US" baseline="0" dirty="0" err="1" smtClean="0">
                <a:effectLst/>
              </a:rPr>
              <a:t>xy</a:t>
            </a:r>
            <a:r>
              <a:rPr lang="en-US" baseline="0" dirty="0" smtClean="0">
                <a:effectLst/>
              </a:rPr>
              <a:t>-resolution probably.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5095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Tolerance comes into play when processing features, not storing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030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4889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948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-128"/>
              </a:rPr>
              <a:t>Storage</a:t>
            </a:r>
            <a:r>
              <a:rPr lang="en-US" baseline="0" dirty="0" smtClean="0">
                <a:latin typeface="Arial" charset="0"/>
                <a:ea typeface="ＭＳ Ｐゴシック" charset="-128"/>
              </a:rPr>
              <a:t> vs. processing</a:t>
            </a:r>
            <a:endParaRPr lang="en-US" dirty="0" smtClean="0">
              <a:latin typeface="Arial" charset="0"/>
              <a:ea typeface="ＭＳ Ｐゴシック" charset="-128"/>
            </a:endParaRP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3E6F32-44ED-4B65-BFF9-4777A09F0AC6}" type="slidenum">
              <a:rPr lang="en-US" smtClean="0">
                <a:latin typeface="Times New Roman" pitchFamily="18" charset="0"/>
              </a:rPr>
              <a:pPr/>
              <a:t>39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526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35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 smtClean="0">
              <a:latin typeface="Arial" charset="0"/>
              <a:ea typeface="ＭＳ Ｐゴシック" charset="-128"/>
            </a:endParaRPr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CB5606-B9C6-4FA9-842B-6ECE28CE0DBA}" type="slidenum">
              <a:rPr lang="en-US" smtClean="0">
                <a:latin typeface="Times New Roman" pitchFamily="18" charset="0"/>
              </a:rPr>
              <a:pPr/>
              <a:t>6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71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356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rectangle lives inside one square of tolerance. All 4 vertices are considered the same when checking validity.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071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356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8244" indent="-168244">
              <a:buFont typeface="Arial" pitchFamily="34" charset="0"/>
              <a:buChar char="•"/>
            </a:pPr>
            <a:r>
              <a:rPr lang="en-US" dirty="0" smtClean="0"/>
              <a:t>Buffer operation </a:t>
            </a:r>
          </a:p>
          <a:p>
            <a:pPr marL="616894" lvl="1" indent="-168244">
              <a:buFont typeface="Arial" pitchFamily="34" charset="0"/>
              <a:buChar char="•"/>
            </a:pPr>
            <a:r>
              <a:rPr lang="en-US" dirty="0" smtClean="0"/>
              <a:t>creates</a:t>
            </a:r>
            <a:r>
              <a:rPr lang="en-US" baseline="0" dirty="0" smtClean="0"/>
              <a:t> a new geometry such that each point is a given distance from the original geometry. </a:t>
            </a:r>
          </a:p>
          <a:p>
            <a:pPr marL="616894" lvl="1" indent="-168244">
              <a:buFont typeface="Arial" pitchFamily="34" charset="0"/>
              <a:buChar char="•"/>
            </a:pPr>
            <a:r>
              <a:rPr lang="en-US" baseline="0" dirty="0" smtClean="0"/>
              <a:t>Euclidean distance – flat map projection</a:t>
            </a:r>
          </a:p>
          <a:p>
            <a:pPr marL="616894" lvl="1" indent="-168244">
              <a:buFont typeface="Arial" pitchFamily="34" charset="0"/>
              <a:buChar char="•"/>
            </a:pPr>
            <a:r>
              <a:rPr lang="en-US" baseline="0" dirty="0" smtClean="0"/>
              <a:t>Geodesic distance – shortest path on surface of the earth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19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n-US" dirty="0" smtClean="0"/>
              <a:t>Red</a:t>
            </a:r>
            <a:r>
              <a:rPr lang="en-US" baseline="0" dirty="0" smtClean="0"/>
              <a:t> is geodesic buffer, blue is planar buffer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aseline="0" dirty="0" smtClean="0"/>
              <a:t>Change where we calculate the buffer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83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472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1138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835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20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defTabSz="453720">
              <a:defRPr/>
            </a:pPr>
            <a:endParaRPr lang="en-US" dirty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CB5606-B9C6-4FA9-842B-6ECE28CE0DBA}" type="slidenum">
              <a:rPr lang="en-US" smtClean="0">
                <a:latin typeface="Times New Roman" pitchFamily="18" charset="0"/>
              </a:rPr>
              <a:pPr/>
              <a:t>7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CB5606-B9C6-4FA9-842B-6ECE28CE0DBA}" type="slidenum">
              <a:rPr lang="en-US" smtClean="0">
                <a:latin typeface="Times New Roman" pitchFamily="18" charset="0"/>
              </a:rPr>
              <a:pPr/>
              <a:t>8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228600" indent="-228600">
              <a:buAutoNum type="arabicPeriod"/>
            </a:pPr>
            <a:r>
              <a:rPr lang="en-US" baseline="0" dirty="0" smtClean="0"/>
              <a:t>Single part</a:t>
            </a:r>
          </a:p>
          <a:p>
            <a:pPr marL="457200" lvl="1" indent="0">
              <a:buFont typeface="Arial" pitchFamily="34" charset="0"/>
              <a:buNone/>
            </a:pPr>
            <a:r>
              <a:rPr lang="en-US" baseline="0" dirty="0" smtClean="0"/>
              <a:t>1 paths, 5 segments</a:t>
            </a:r>
          </a:p>
          <a:p>
            <a:pPr marL="228600" lvl="0" indent="-228600">
              <a:buFont typeface="+mj-lt"/>
              <a:buAutoNum type="arabicPeriod"/>
            </a:pPr>
            <a:r>
              <a:rPr lang="en-US" baseline="0" dirty="0" smtClean="0"/>
              <a:t>Multipart</a:t>
            </a:r>
          </a:p>
          <a:p>
            <a:pPr marL="457200" lvl="1" indent="0">
              <a:buFont typeface="Arial" pitchFamily="34" charset="0"/>
              <a:buNone/>
            </a:pPr>
            <a:r>
              <a:rPr lang="en-US" baseline="0" dirty="0" smtClean="0"/>
              <a:t>2 paths, 4 segments &amp; 3 segments</a:t>
            </a:r>
            <a:endParaRPr lang="en-US" dirty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CB5606-B9C6-4FA9-842B-6ECE28CE0DBA}" type="slidenum">
              <a:rPr lang="en-US" smtClean="0">
                <a:latin typeface="Times New Roman" pitchFamily="18" charset="0"/>
              </a:rPr>
              <a:pPr/>
              <a:t>9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CB5606-B9C6-4FA9-842B-6ECE28CE0DBA}" type="slidenum">
              <a:rPr lang="en-US" smtClean="0">
                <a:latin typeface="Times New Roman" pitchFamily="18" charset="0"/>
              </a:rPr>
              <a:pPr/>
              <a:t>10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marL="171450" indent="-171450">
              <a:buFont typeface="Arial" pitchFamily="34" charset="0"/>
              <a:buChar char="•"/>
            </a:pPr>
            <a:endParaRPr lang="en-US" baseline="0" dirty="0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CB5606-B9C6-4FA9-842B-6ECE28CE0DBA}" type="slidenum">
              <a:rPr lang="en-US" smtClean="0">
                <a:latin typeface="Times New Roman" pitchFamily="18" charset="0"/>
              </a:rPr>
              <a:pPr/>
              <a:t>11</a:t>
            </a:fld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black">
      <p:bgPr>
        <a:gradFill flip="none" rotWithShape="1">
          <a:gsLst>
            <a:gs pos="0">
              <a:srgbClr val="00B9F2"/>
            </a:gs>
            <a:gs pos="90000">
              <a:srgbClr val="053264"/>
            </a:gs>
            <a:gs pos="30000">
              <a:srgbClr val="007AC2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0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pic>
        <p:nvPicPr>
          <p:cNvPr id="7" name="Picture 6" descr="esri-10GlobeLogo_No-r_sRGBRe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327" y="365138"/>
            <a:ext cx="2168737" cy="9676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-1199408" y="5567276"/>
            <a:ext cx="13391409" cy="1290751"/>
          </a:xfrm>
          <a:custGeom>
            <a:avLst/>
            <a:gdLst/>
            <a:ahLst/>
            <a:cxnLst/>
            <a:rect l="l" t="t" r="r" b="b"/>
            <a:pathLst>
              <a:path w="10043557" h="1290751">
                <a:moveTo>
                  <a:pt x="8132411" y="0"/>
                </a:moveTo>
                <a:cubicBezTo>
                  <a:pt x="8583764" y="0"/>
                  <a:pt x="9032446" y="11434"/>
                  <a:pt x="9478183" y="34029"/>
                </a:cubicBezTo>
                <a:lnTo>
                  <a:pt x="10043557" y="69857"/>
                </a:lnTo>
                <a:lnTo>
                  <a:pt x="10043557" y="1290751"/>
                </a:lnTo>
                <a:lnTo>
                  <a:pt x="0" y="1290751"/>
                </a:lnTo>
                <a:lnTo>
                  <a:pt x="125788" y="1248403"/>
                </a:lnTo>
                <a:cubicBezTo>
                  <a:pt x="2649168" y="437759"/>
                  <a:pt x="5339667" y="0"/>
                  <a:pt x="8132411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9" name="Rectangle 3"/>
          <p:cNvSpPr/>
          <p:nvPr/>
        </p:nvSpPr>
        <p:spPr bwMode="invGray">
          <a:xfrm flipH="1">
            <a:off x="4650976" y="4204224"/>
            <a:ext cx="7541039" cy="2653803"/>
          </a:xfrm>
          <a:custGeom>
            <a:avLst/>
            <a:gdLst/>
            <a:ahLst/>
            <a:cxnLst/>
            <a:rect l="l" t="t" r="r" b="b"/>
            <a:pathLst>
              <a:path w="5655779" h="2653803">
                <a:moveTo>
                  <a:pt x="0" y="0"/>
                </a:moveTo>
                <a:lnTo>
                  <a:pt x="0" y="2653803"/>
                </a:lnTo>
                <a:lnTo>
                  <a:pt x="5655779" y="2653803"/>
                </a:lnTo>
                <a:lnTo>
                  <a:pt x="5368634" y="2452474"/>
                </a:lnTo>
                <a:cubicBezTo>
                  <a:pt x="3880066" y="1444637"/>
                  <a:pt x="2250051" y="660920"/>
                  <a:pt x="518426" y="144676"/>
                </a:cubicBezTo>
                <a:close/>
              </a:path>
            </a:pathLst>
          </a:custGeom>
          <a:solidFill>
            <a:srgbClr val="053264">
              <a:alpha val="1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hidden">
          <a:xfrm>
            <a:off x="15" y="0"/>
            <a:ext cx="7315199" cy="6858000"/>
          </a:xfrm>
          <a:prstGeom prst="rect">
            <a:avLst/>
          </a:prstGeom>
          <a:gradFill flip="none" rotWithShape="1">
            <a:gsLst>
              <a:gs pos="0">
                <a:srgbClr val="053264"/>
              </a:gs>
              <a:gs pos="50000">
                <a:srgbClr val="053264">
                  <a:alpha val="0"/>
                </a:srgbClr>
              </a:gs>
            </a:gsLst>
            <a:lin ang="162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1601" y="3060742"/>
            <a:ext cx="5029200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750910"/>
            <a:ext cx="5029200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</a:t>
            </a:r>
            <a:r>
              <a:rPr kumimoji="0" lang="en-US" dirty="0"/>
              <a:t>Edit </a:t>
            </a:r>
            <a:br>
              <a:rPr kumimoji="0" lang="en-US" dirty="0"/>
            </a:br>
            <a:r>
              <a:rPr kumimoji="0" lang="en-US" dirty="0" smtClean="0"/>
              <a:t>Demo </a:t>
            </a:r>
            <a:r>
              <a:rPr kumimoji="0" lang="en-US" dirty="0"/>
              <a:t>Title</a:t>
            </a:r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7315200" y="0"/>
            <a:ext cx="4876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ltGray">
          <a:xfrm>
            <a:off x="-48069" y="457227"/>
            <a:ext cx="2157984" cy="455883"/>
          </a:xfrm>
          <a:solidFill>
            <a:schemeClr val="bg2"/>
          </a:solidFill>
          <a:ln w="12700">
            <a:solidFill>
              <a:srgbClr val="B9E0F7">
                <a:alpha val="50000"/>
              </a:srgbClr>
            </a:solidFill>
            <a:round/>
            <a:headEnd/>
            <a:tailEnd/>
          </a:ln>
        </p:spPr>
        <p:txBody>
          <a:bodyPr wrap="square" lIns="0" tIns="45720" rIns="182880" bIns="4572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tabLst/>
              <a:defRPr lang="en-US" sz="2000" b="0" smtClean="0">
                <a:solidFill>
                  <a:schemeClr val="accent4">
                    <a:lumMod val="20000"/>
                    <a:lumOff val="80000"/>
                  </a:schemeClr>
                </a:solidFill>
                <a:cs typeface="+mn-cs"/>
              </a:defRPr>
            </a:lvl1pPr>
            <a:lvl2pPr marL="0" indent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 smtClean="0">
                <a:solidFill>
                  <a:schemeClr val="tx2">
                    <a:lumMod val="20000"/>
                    <a:lumOff val="80000"/>
                  </a:schemeClr>
                </a:solidFill>
                <a:cs typeface="+mn-cs"/>
              </a:defRPr>
            </a:lvl2pPr>
            <a:lvl3pPr marL="3175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 smtClean="0">
                <a:solidFill>
                  <a:schemeClr val="tx2">
                    <a:lumMod val="20000"/>
                    <a:lumOff val="80000"/>
                  </a:schemeClr>
                </a:solidFill>
                <a:cs typeface="+mn-cs"/>
              </a:defRPr>
            </a:lvl3pPr>
            <a:lvl4pPr marL="0" indent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 smtClean="0">
                <a:solidFill>
                  <a:schemeClr val="tx2">
                    <a:lumMod val="20000"/>
                    <a:lumOff val="80000"/>
                  </a:schemeClr>
                </a:solidFill>
                <a:cs typeface="+mn-cs"/>
              </a:defRPr>
            </a:lvl4pPr>
            <a:lvl5pPr marL="0" indent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2000" b="0">
                <a:solidFill>
                  <a:schemeClr val="tx2">
                    <a:lumMod val="20000"/>
                    <a:lumOff val="80000"/>
                  </a:schemeClr>
                </a:solidFill>
                <a:cs typeface="+mn-cs"/>
              </a:defRPr>
            </a:lvl5pPr>
          </a:lstStyle>
          <a:p>
            <a:pPr marL="0" lvl="0" indent="0" eaLnBrk="0" hangingPunct="0"/>
            <a:r>
              <a:rPr lang="en-US" dirty="0" smtClean="0"/>
              <a:t>Text</a:t>
            </a:r>
          </a:p>
        </p:txBody>
      </p:sp>
      <p:sp>
        <p:nvSpPr>
          <p:cNvPr id="8" name="Rectangle 7"/>
          <p:cNvSpPr/>
          <p:nvPr/>
        </p:nvSpPr>
        <p:spPr bwMode="gray">
          <a:xfrm>
            <a:off x="15" y="5567276"/>
            <a:ext cx="7315199" cy="1290751"/>
          </a:xfrm>
          <a:custGeom>
            <a:avLst/>
            <a:gdLst/>
            <a:ahLst/>
            <a:cxnLst/>
            <a:rect l="l" t="t" r="r" b="b"/>
            <a:pathLst>
              <a:path w="5486399" h="1290751">
                <a:moveTo>
                  <a:pt x="3575254" y="0"/>
                </a:moveTo>
                <a:cubicBezTo>
                  <a:pt x="4026607" y="0"/>
                  <a:pt x="4475289" y="11434"/>
                  <a:pt x="4921026" y="34029"/>
                </a:cubicBezTo>
                <a:lnTo>
                  <a:pt x="5486399" y="69857"/>
                </a:lnTo>
                <a:lnTo>
                  <a:pt x="5486399" y="1290751"/>
                </a:lnTo>
                <a:lnTo>
                  <a:pt x="0" y="1290751"/>
                </a:lnTo>
                <a:lnTo>
                  <a:pt x="0" y="242604"/>
                </a:lnTo>
                <a:lnTo>
                  <a:pt x="479973" y="181259"/>
                </a:lnTo>
                <a:cubicBezTo>
                  <a:pt x="1495074" y="61560"/>
                  <a:pt x="2527975" y="0"/>
                  <a:pt x="3575254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Rectangle 12"/>
          <p:cNvSpPr/>
          <p:nvPr/>
        </p:nvSpPr>
        <p:spPr bwMode="gray">
          <a:xfrm>
            <a:off x="15" y="4204198"/>
            <a:ext cx="7315199" cy="2653802"/>
          </a:xfrm>
          <a:custGeom>
            <a:avLst/>
            <a:gdLst/>
            <a:ahLst/>
            <a:cxnLst/>
            <a:rect l="l" t="t" r="r" b="b"/>
            <a:pathLst>
              <a:path w="5486399" h="2653802">
                <a:moveTo>
                  <a:pt x="5486399" y="0"/>
                </a:moveTo>
                <a:lnTo>
                  <a:pt x="5486399" y="2653802"/>
                </a:lnTo>
                <a:lnTo>
                  <a:pt x="0" y="2653802"/>
                </a:lnTo>
                <a:lnTo>
                  <a:pt x="0" y="2535044"/>
                </a:lnTo>
                <a:lnTo>
                  <a:pt x="117766" y="2452473"/>
                </a:lnTo>
                <a:cubicBezTo>
                  <a:pt x="1606334" y="1444636"/>
                  <a:pt x="3236349" y="660919"/>
                  <a:pt x="4967974" y="144675"/>
                </a:cubicBezTo>
                <a:close/>
              </a:path>
            </a:pathLst>
          </a:custGeom>
          <a:solidFill>
            <a:srgbClr val="053264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864393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_User Screens">
    <p:bg>
      <p:bgPr>
        <a:gradFill flip="none" rotWithShape="1">
          <a:gsLst>
            <a:gs pos="0">
              <a:srgbClr val="19461E"/>
            </a:gs>
            <a:gs pos="100000">
              <a:srgbClr val="19461E"/>
            </a:gs>
            <a:gs pos="40000">
              <a:srgbClr val="288135"/>
            </a:gs>
            <a:gs pos="60000">
              <a:srgbClr val="288135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User Screens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55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2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BIG Word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2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 smtClean="0"/>
              <a:t>Smaller 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39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“Quote”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716588"/>
            <a:ext cx="12192000" cy="11414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4412" y="6041067"/>
            <a:ext cx="6091161" cy="4572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algn="r">
              <a:defRPr sz="2600" b="1" baseline="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Section Heading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613591" y="5934015"/>
            <a:ext cx="3962400" cy="671304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0" baseline="0">
                <a:solidFill>
                  <a:srgbClr val="7F7F7F"/>
                </a:solidFill>
              </a:defRPr>
            </a:lvl1pPr>
          </a:lstStyle>
          <a:p>
            <a:pPr lvl="0"/>
            <a:r>
              <a:rPr lang="en-US" dirty="0" smtClean="0"/>
              <a:t>Sub Heading/Description Goes Here (2 lines max)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 bwMode="auto">
          <a:xfrm>
            <a:off x="7315199" y="6058694"/>
            <a:ext cx="0" cy="457200"/>
          </a:xfrm>
          <a:prstGeom prst="line">
            <a:avLst/>
          </a:prstGeom>
          <a:noFill/>
          <a:ln w="317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038713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subject—wh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1" y="5943600"/>
            <a:ext cx="12192000" cy="9144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4401" y="6186944"/>
            <a:ext cx="10363200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rgbClr val="404040"/>
                </a:solidFill>
              </a:defRPr>
            </a:lvl1pPr>
          </a:lstStyle>
          <a:p>
            <a:r>
              <a:rPr lang="en-US" dirty="0" smtClean="0"/>
              <a:t>Subject | Description (this line of text is the least important item on this slide)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130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su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14401" y="6186944"/>
            <a:ext cx="10363200" cy="215444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b" anchorCtr="0">
            <a:spAutoFit/>
          </a:bodyPr>
          <a:lstStyle>
            <a:lvl1pPr>
              <a:defRPr sz="14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Subject | Description (this line of text is the least important item on this slide)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782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 bwMode="black">
      <p:bgPr>
        <a:gradFill flip="none" rotWithShape="1">
          <a:gsLst>
            <a:gs pos="0">
              <a:srgbClr val="00B9F2"/>
            </a:gs>
            <a:gs pos="90000">
              <a:srgbClr val="053264"/>
            </a:gs>
            <a:gs pos="30000">
              <a:srgbClr val="007AC2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sri-10GlobeLogo_TagLockup4Lg_sRGBRe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992812" y="2205648"/>
            <a:ext cx="4206380" cy="244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539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1219203" y="1828800"/>
            <a:ext cx="97536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1" y="1097307"/>
            <a:ext cx="10363200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 smtClean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1219201" y="1828804"/>
            <a:ext cx="9753600" cy="34274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682625"/>
            <a:ext cx="10363200" cy="369332"/>
          </a:xfrm>
          <a:noFill/>
        </p:spPr>
        <p:txBody>
          <a:bodyPr vert="horz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marL="0"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1" y="1828800"/>
            <a:ext cx="9753600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1" y="6177085"/>
            <a:ext cx="10363200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1219201" y="1828800"/>
            <a:ext cx="9753600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1776408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1" y="1097307"/>
            <a:ext cx="10363200" cy="246221"/>
          </a:xfrm>
        </p:spPr>
        <p:txBody>
          <a:bodyPr vert="horz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 smtClean="0"/>
              <a:t>Click to Edit Subtitle (optional)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273965" y="6349730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1" y="6185356"/>
            <a:ext cx="10363200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 smtClean="0"/>
              <a:t>Click to Edit Tagline (optional)</a:t>
            </a:r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hidden">
          <a:xfrm>
            <a:off x="15" y="0"/>
            <a:ext cx="7315199" cy="6858000"/>
          </a:xfrm>
          <a:prstGeom prst="rect">
            <a:avLst/>
          </a:prstGeom>
          <a:gradFill flip="none" rotWithShape="1">
            <a:gsLst>
              <a:gs pos="0">
                <a:srgbClr val="053264"/>
              </a:gs>
              <a:gs pos="50000">
                <a:srgbClr val="053264">
                  <a:alpha val="0"/>
                </a:srgbClr>
              </a:gs>
            </a:gsLst>
            <a:lin ang="162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71601" y="3060742"/>
            <a:ext cx="5029200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750910"/>
            <a:ext cx="5029200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 smtClean="0"/>
              <a:t>Click to </a:t>
            </a:r>
            <a:r>
              <a:rPr kumimoji="0" lang="en-US" dirty="0"/>
              <a:t>Edit </a:t>
            </a:r>
            <a:br>
              <a:rPr kumimoji="0" lang="en-US" dirty="0"/>
            </a:br>
            <a:r>
              <a:rPr kumimoji="0" lang="en-US" dirty="0"/>
              <a:t>Section Title</a:t>
            </a:r>
            <a:endParaRPr lang="en-US" dirty="0"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7315200" y="0"/>
            <a:ext cx="4876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7"/>
          <p:cNvSpPr/>
          <p:nvPr/>
        </p:nvSpPr>
        <p:spPr bwMode="ltGray">
          <a:xfrm>
            <a:off x="15" y="5567276"/>
            <a:ext cx="7315199" cy="1290751"/>
          </a:xfrm>
          <a:custGeom>
            <a:avLst/>
            <a:gdLst/>
            <a:ahLst/>
            <a:cxnLst/>
            <a:rect l="l" t="t" r="r" b="b"/>
            <a:pathLst>
              <a:path w="5486399" h="1290751">
                <a:moveTo>
                  <a:pt x="3575254" y="0"/>
                </a:moveTo>
                <a:cubicBezTo>
                  <a:pt x="4026607" y="0"/>
                  <a:pt x="4475289" y="11434"/>
                  <a:pt x="4921026" y="34029"/>
                </a:cubicBezTo>
                <a:lnTo>
                  <a:pt x="5486399" y="69857"/>
                </a:lnTo>
                <a:lnTo>
                  <a:pt x="5486399" y="1290751"/>
                </a:lnTo>
                <a:lnTo>
                  <a:pt x="0" y="1290751"/>
                </a:lnTo>
                <a:lnTo>
                  <a:pt x="0" y="242604"/>
                </a:lnTo>
                <a:lnTo>
                  <a:pt x="479973" y="181259"/>
                </a:lnTo>
                <a:cubicBezTo>
                  <a:pt x="1495074" y="61560"/>
                  <a:pt x="2527975" y="0"/>
                  <a:pt x="3575254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Rectangle 12"/>
          <p:cNvSpPr/>
          <p:nvPr/>
        </p:nvSpPr>
        <p:spPr bwMode="ltGray">
          <a:xfrm>
            <a:off x="15" y="4204198"/>
            <a:ext cx="7315199" cy="2653802"/>
          </a:xfrm>
          <a:custGeom>
            <a:avLst/>
            <a:gdLst/>
            <a:ahLst/>
            <a:cxnLst/>
            <a:rect l="l" t="t" r="r" b="b"/>
            <a:pathLst>
              <a:path w="5486399" h="2653802">
                <a:moveTo>
                  <a:pt x="5486399" y="0"/>
                </a:moveTo>
                <a:lnTo>
                  <a:pt x="5486399" y="2653802"/>
                </a:lnTo>
                <a:lnTo>
                  <a:pt x="0" y="2653802"/>
                </a:lnTo>
                <a:lnTo>
                  <a:pt x="0" y="2535044"/>
                </a:lnTo>
                <a:lnTo>
                  <a:pt x="117766" y="2452473"/>
                </a:lnTo>
                <a:cubicBezTo>
                  <a:pt x="1606334" y="1444636"/>
                  <a:pt x="3236349" y="660919"/>
                  <a:pt x="4967974" y="144675"/>
                </a:cubicBezTo>
                <a:close/>
              </a:path>
            </a:pathLst>
          </a:custGeom>
          <a:solidFill>
            <a:srgbClr val="053264">
              <a:alpha val="3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810832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00B9F2"/>
            </a:gs>
            <a:gs pos="90000">
              <a:srgbClr val="053264"/>
            </a:gs>
            <a:gs pos="30000">
              <a:srgbClr val="007AC2"/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  <a:prstGeom prst="rect">
            <a:avLst/>
          </a:prstGeom>
          <a:noFill/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1" y="1828800"/>
            <a:ext cx="9753600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596" r:id="rId1"/>
    <p:sldLayoutId id="2147486597" r:id="rId2"/>
    <p:sldLayoutId id="2147486598" r:id="rId3"/>
    <p:sldLayoutId id="2147486599" r:id="rId4"/>
    <p:sldLayoutId id="2147486637" r:id="rId5"/>
    <p:sldLayoutId id="2147486601" r:id="rId6"/>
    <p:sldLayoutId id="2147486602" r:id="rId7"/>
    <p:sldLayoutId id="2147486603" r:id="rId8"/>
    <p:sldLayoutId id="2147486635" r:id="rId9"/>
    <p:sldLayoutId id="2147486636" r:id="rId10"/>
    <p:sldLayoutId id="2147486606" r:id="rId11"/>
    <p:sldLayoutId id="2147486608" r:id="rId12"/>
    <p:sldLayoutId id="2147486609" r:id="rId13"/>
    <p:sldLayoutId id="2147486610" r:id="rId14"/>
    <p:sldLayoutId id="2147486611" r:id="rId15"/>
    <p:sldLayoutId id="2147486612" r:id="rId16"/>
    <p:sldLayoutId id="2147486613" r:id="rId17"/>
  </p:sldLayoutIdLst>
  <p:transition spd="med">
    <p:fade/>
  </p:transition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4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psg-registry.org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Demos/aProject.mxd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Demos/bMergePolygons.mxd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Demos/cQM.mxd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Demos/dOneSimplePolygon.mxd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Demos/JavaScript/bGeodesicBufferWebMercator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hyperlink" Target="Demos/JavaScript/cGeodesicBufferOther.htm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esri.com/index.cfm?fa=knowledgebase.whitepapers.viewPaper&amp;PID=17&amp;MetaID=1301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ources.arcgis.com/content/white-papers?fa=viewPaper&amp;PID=43&amp;MetaID=1602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vSummi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33113" y="3308727"/>
            <a:ext cx="8525773" cy="914400"/>
          </a:xfrm>
        </p:spPr>
        <p:txBody>
          <a:bodyPr/>
          <a:lstStyle/>
          <a:p>
            <a:r>
              <a:rPr lang="en-US" sz="3600" dirty="0"/>
              <a:t>Understanding and Using Geometry, Projections and Spatial Reference Systems in ArcGIS</a:t>
            </a:r>
            <a:br>
              <a:rPr lang="en-US" sz="3600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799" y="4057884"/>
            <a:ext cx="8534401" cy="914400"/>
          </a:xfrm>
        </p:spPr>
        <p:txBody>
          <a:bodyPr/>
          <a:lstStyle/>
          <a:p>
            <a:r>
              <a:rPr lang="en-US" dirty="0"/>
              <a:t>Rob Juergens, Melita Kennedy, Annette Locke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226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160" y="510220"/>
            <a:ext cx="9753600" cy="98488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Polygons</a:t>
            </a:r>
            <a:b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endParaRPr lang="en-US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1647" y="1097433"/>
            <a:ext cx="10329333" cy="5435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eaLnBrk="1" hangingPunct="1">
              <a:buNone/>
              <a:defRPr/>
            </a:pPr>
            <a:endParaRPr lang="en-US" dirty="0" smtClean="0"/>
          </a:p>
        </p:txBody>
      </p:sp>
      <p:sp>
        <p:nvSpPr>
          <p:cNvPr id="571" name="Rectangle 570"/>
          <p:cNvSpPr/>
          <p:nvPr/>
        </p:nvSpPr>
        <p:spPr bwMode="auto">
          <a:xfrm>
            <a:off x="3859976" y="4707507"/>
            <a:ext cx="1741027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Elliptical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 Arc</a:t>
            </a:r>
            <a:endParaRPr lang="en-US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6" name="Rectangle 557"/>
          <p:cNvSpPr>
            <a:spLocks noChangeArrowheads="1"/>
          </p:cNvSpPr>
          <p:nvPr/>
        </p:nvSpPr>
        <p:spPr bwMode="auto">
          <a:xfrm>
            <a:off x="7018266" y="5887522"/>
            <a:ext cx="38215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cs typeface="Arial" pitchFamily="34" charset="0"/>
              </a:rPr>
              <a:t>Points are used to build segments 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85" name="Rectangle 483"/>
          <p:cNvSpPr>
            <a:spLocks noChangeArrowheads="1"/>
          </p:cNvSpPr>
          <p:nvPr/>
        </p:nvSpPr>
        <p:spPr bwMode="auto">
          <a:xfrm>
            <a:off x="8447840" y="1792757"/>
            <a:ext cx="21031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cs typeface="Arial" pitchFamily="34" charset="0"/>
              </a:rPr>
              <a:t>Composed of rings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86" name="Rectangle 485"/>
          <p:cNvSpPr>
            <a:spLocks noChangeArrowheads="1"/>
          </p:cNvSpPr>
          <p:nvPr/>
        </p:nvSpPr>
        <p:spPr bwMode="auto">
          <a:xfrm>
            <a:off x="7139790" y="2896070"/>
            <a:ext cx="34111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cs typeface="Arial" pitchFamily="34" charset="0"/>
              </a:rPr>
              <a:t>Composed of closed segments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87" name="Rectangle 487"/>
          <p:cNvSpPr>
            <a:spLocks noChangeArrowheads="1"/>
          </p:cNvSpPr>
          <p:nvPr/>
        </p:nvSpPr>
        <p:spPr bwMode="auto">
          <a:xfrm>
            <a:off x="7473214" y="3815232"/>
            <a:ext cx="30777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cs typeface="Arial" pitchFamily="34" charset="0"/>
              </a:rPr>
              <a:t>Segments can be four types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608337" y="1525124"/>
            <a:ext cx="2765160" cy="8413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Polygon</a:t>
            </a:r>
            <a:endParaRPr lang="en-US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67" name="Rectangle 566"/>
          <p:cNvSpPr/>
          <p:nvPr/>
        </p:nvSpPr>
        <p:spPr bwMode="auto">
          <a:xfrm>
            <a:off x="5120404" y="2665561"/>
            <a:ext cx="1741027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Rings</a:t>
            </a:r>
            <a:endParaRPr lang="en-US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70" name="Rectangle 569"/>
          <p:cNvSpPr/>
          <p:nvPr/>
        </p:nvSpPr>
        <p:spPr bwMode="auto">
          <a:xfrm>
            <a:off x="1384987" y="4707507"/>
            <a:ext cx="1741027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Line</a:t>
            </a:r>
            <a:endParaRPr lang="en-US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72" name="Rectangle 571"/>
          <p:cNvSpPr/>
          <p:nvPr/>
        </p:nvSpPr>
        <p:spPr bwMode="auto">
          <a:xfrm>
            <a:off x="6334965" y="4707507"/>
            <a:ext cx="1741027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cs typeface="Arial" pitchFamily="34" charset="0"/>
              </a:rPr>
              <a:t>Bézier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ea typeface="ＭＳ Ｐゴシック" pitchFamily="16" charset="-128"/>
                <a:cs typeface="Arial" pitchFamily="34" charset="0"/>
              </a:rPr>
              <a:t>Curve</a:t>
            </a:r>
            <a:endParaRPr lang="en-US" b="1" dirty="0">
              <a:solidFill>
                <a:srgbClr val="000000"/>
              </a:solidFill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73" name="Rectangle 572"/>
          <p:cNvSpPr/>
          <p:nvPr/>
        </p:nvSpPr>
        <p:spPr bwMode="auto">
          <a:xfrm>
            <a:off x="8809953" y="4707507"/>
            <a:ext cx="1741027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Circular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Arc</a:t>
            </a:r>
          </a:p>
        </p:txBody>
      </p:sp>
      <p:sp>
        <p:nvSpPr>
          <p:cNvPr id="574" name="Rectangle 573"/>
          <p:cNvSpPr/>
          <p:nvPr/>
        </p:nvSpPr>
        <p:spPr bwMode="auto">
          <a:xfrm>
            <a:off x="5120404" y="5684345"/>
            <a:ext cx="1741027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Points</a:t>
            </a:r>
            <a:endParaRPr lang="en-US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cxnSp>
        <p:nvCxnSpPr>
          <p:cNvPr id="575" name="Straight Arrow Connector 574"/>
          <p:cNvCxnSpPr>
            <a:stCxn id="567" idx="0"/>
            <a:endCxn id="4" idx="2"/>
          </p:cNvCxnSpPr>
          <p:nvPr/>
        </p:nvCxnSpPr>
        <p:spPr bwMode="auto">
          <a:xfrm flipV="1">
            <a:off x="5990917" y="2366499"/>
            <a:ext cx="0" cy="299062"/>
          </a:xfrm>
          <a:prstGeom prst="straightConnector1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78" name="Straight Arrow Connector 577"/>
          <p:cNvCxnSpPr>
            <a:stCxn id="569" idx="0"/>
            <a:endCxn id="567" idx="2"/>
          </p:cNvCxnSpPr>
          <p:nvPr/>
        </p:nvCxnSpPr>
        <p:spPr bwMode="auto">
          <a:xfrm flipV="1">
            <a:off x="5990917" y="3351361"/>
            <a:ext cx="0" cy="299062"/>
          </a:xfrm>
          <a:prstGeom prst="straightConnector1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9" name="Rectangle 568"/>
          <p:cNvSpPr/>
          <p:nvPr/>
        </p:nvSpPr>
        <p:spPr bwMode="auto">
          <a:xfrm>
            <a:off x="5120404" y="3650423"/>
            <a:ext cx="1741027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Segments</a:t>
            </a:r>
            <a:endParaRPr lang="en-US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cxnSp>
        <p:nvCxnSpPr>
          <p:cNvPr id="8197" name="Elbow Connector 8196"/>
          <p:cNvCxnSpPr>
            <a:stCxn id="570" idx="0"/>
            <a:endCxn id="569" idx="2"/>
          </p:cNvCxnSpPr>
          <p:nvPr/>
        </p:nvCxnSpPr>
        <p:spPr bwMode="auto">
          <a:xfrm rot="5400000" flipH="1" flipV="1">
            <a:off x="3937566" y="2654158"/>
            <a:ext cx="371284" cy="3735417"/>
          </a:xfrm>
          <a:prstGeom prst="bentConnector3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00" name="Elbow Connector 8199"/>
          <p:cNvCxnSpPr>
            <a:stCxn id="573" idx="0"/>
          </p:cNvCxnSpPr>
          <p:nvPr/>
        </p:nvCxnSpPr>
        <p:spPr bwMode="auto">
          <a:xfrm rot="16200000" flipV="1">
            <a:off x="7742871" y="2769912"/>
            <a:ext cx="185642" cy="3689549"/>
          </a:xfrm>
          <a:prstGeom prst="bentConnector2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03" name="Straight Connector 8202"/>
          <p:cNvCxnSpPr>
            <a:stCxn id="572" idx="0"/>
          </p:cNvCxnSpPr>
          <p:nvPr/>
        </p:nvCxnSpPr>
        <p:spPr bwMode="auto">
          <a:xfrm flipV="1">
            <a:off x="7205479" y="4521865"/>
            <a:ext cx="0" cy="185642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0" name="Straight Connector 599"/>
          <p:cNvCxnSpPr>
            <a:stCxn id="571" idx="0"/>
          </p:cNvCxnSpPr>
          <p:nvPr/>
        </p:nvCxnSpPr>
        <p:spPr bwMode="auto">
          <a:xfrm flipV="1">
            <a:off x="4730489" y="4521867"/>
            <a:ext cx="0" cy="185641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1589314" y="1132114"/>
            <a:ext cx="3679371" cy="66064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2400" b="1" dirty="0"/>
              <a:t>A collection of </a:t>
            </a:r>
            <a:r>
              <a:rPr lang="en-US" sz="2400" b="1" dirty="0" smtClean="0"/>
              <a:t>rings</a:t>
            </a:r>
            <a:endParaRPr lang="en-US" sz="2400" b="1" dirty="0"/>
          </a:p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756332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 animBg="1"/>
      <p:bldP spid="156" grpId="0"/>
      <p:bldP spid="85" grpId="0"/>
      <p:bldP spid="86" grpId="0"/>
      <p:bldP spid="87" grpId="0"/>
      <p:bldP spid="4" grpId="0" animBg="1"/>
      <p:bldP spid="567" grpId="0" animBg="1"/>
      <p:bldP spid="570" grpId="0" animBg="1"/>
      <p:bldP spid="572" grpId="0" animBg="1"/>
      <p:bldP spid="573" grpId="0" animBg="1"/>
      <p:bldP spid="574" grpId="0" animBg="1"/>
      <p:bldP spid="56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1" name="Freeform 3080"/>
          <p:cNvSpPr/>
          <p:nvPr/>
        </p:nvSpPr>
        <p:spPr bwMode="auto">
          <a:xfrm>
            <a:off x="2517670" y="1431941"/>
            <a:ext cx="7526899" cy="4877435"/>
          </a:xfrm>
          <a:custGeom>
            <a:avLst/>
            <a:gdLst>
              <a:gd name="connsiteX0" fmla="*/ 1012371 w 5192486"/>
              <a:gd name="connsiteY0" fmla="*/ 859972 h 4005943"/>
              <a:gd name="connsiteX1" fmla="*/ 2852057 w 5192486"/>
              <a:gd name="connsiteY1" fmla="*/ 0 h 4005943"/>
              <a:gd name="connsiteX2" fmla="*/ 4746171 w 5192486"/>
              <a:gd name="connsiteY2" fmla="*/ 805543 h 4005943"/>
              <a:gd name="connsiteX3" fmla="*/ 5192486 w 5192486"/>
              <a:gd name="connsiteY3" fmla="*/ 2743200 h 4005943"/>
              <a:gd name="connsiteX4" fmla="*/ 2917371 w 5192486"/>
              <a:gd name="connsiteY4" fmla="*/ 4005943 h 4005943"/>
              <a:gd name="connsiteX5" fmla="*/ 0 w 5192486"/>
              <a:gd name="connsiteY5" fmla="*/ 3211286 h 4005943"/>
              <a:gd name="connsiteX6" fmla="*/ 544286 w 5192486"/>
              <a:gd name="connsiteY6" fmla="*/ 1578429 h 4005943"/>
              <a:gd name="connsiteX7" fmla="*/ 1012371 w 5192486"/>
              <a:gd name="connsiteY7" fmla="*/ 859972 h 400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2486" h="4005943">
                <a:moveTo>
                  <a:pt x="1012371" y="859972"/>
                </a:moveTo>
                <a:lnTo>
                  <a:pt x="2852057" y="0"/>
                </a:lnTo>
                <a:lnTo>
                  <a:pt x="4746171" y="805543"/>
                </a:lnTo>
                <a:lnTo>
                  <a:pt x="5192486" y="2743200"/>
                </a:lnTo>
                <a:lnTo>
                  <a:pt x="2917371" y="4005943"/>
                </a:lnTo>
                <a:lnTo>
                  <a:pt x="0" y="3211286"/>
                </a:lnTo>
                <a:lnTo>
                  <a:pt x="544286" y="1578429"/>
                </a:lnTo>
                <a:lnTo>
                  <a:pt x="1012371" y="859972"/>
                </a:lnTo>
                <a:close/>
              </a:path>
            </a:pathLst>
          </a:custGeom>
          <a:solidFill>
            <a:schemeClr val="accent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224" y="722378"/>
            <a:ext cx="9753600" cy="36933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Polygons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049867" y="1422400"/>
            <a:ext cx="10329333" cy="5435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eaLnBrk="1" hangingPunct="1">
              <a:buNone/>
              <a:defRPr/>
            </a:pPr>
            <a:endParaRPr lang="en-US" dirty="0" smtClean="0"/>
          </a:p>
        </p:txBody>
      </p:sp>
      <p:sp>
        <p:nvSpPr>
          <p:cNvPr id="3083" name="Freeform 3082"/>
          <p:cNvSpPr/>
          <p:nvPr/>
        </p:nvSpPr>
        <p:spPr bwMode="auto">
          <a:xfrm>
            <a:off x="4169911" y="2507281"/>
            <a:ext cx="4813427" cy="2688350"/>
          </a:xfrm>
          <a:custGeom>
            <a:avLst/>
            <a:gdLst>
              <a:gd name="connsiteX0" fmla="*/ 0 w 3058886"/>
              <a:gd name="connsiteY0" fmla="*/ 1175657 h 2100943"/>
              <a:gd name="connsiteX1" fmla="*/ 1262743 w 3058886"/>
              <a:gd name="connsiteY1" fmla="*/ 0 h 2100943"/>
              <a:gd name="connsiteX2" fmla="*/ 3058886 w 3058886"/>
              <a:gd name="connsiteY2" fmla="*/ 718457 h 2100943"/>
              <a:gd name="connsiteX3" fmla="*/ 2405743 w 3058886"/>
              <a:gd name="connsiteY3" fmla="*/ 1589314 h 2100943"/>
              <a:gd name="connsiteX4" fmla="*/ 424543 w 3058886"/>
              <a:gd name="connsiteY4" fmla="*/ 2100943 h 2100943"/>
              <a:gd name="connsiteX5" fmla="*/ 0 w 3058886"/>
              <a:gd name="connsiteY5" fmla="*/ 1175657 h 210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8886" h="2100943">
                <a:moveTo>
                  <a:pt x="0" y="1175657"/>
                </a:moveTo>
                <a:lnTo>
                  <a:pt x="1262743" y="0"/>
                </a:lnTo>
                <a:lnTo>
                  <a:pt x="3058886" y="718457"/>
                </a:lnTo>
                <a:lnTo>
                  <a:pt x="2405743" y="1589314"/>
                </a:lnTo>
                <a:lnTo>
                  <a:pt x="424543" y="2100943"/>
                </a:lnTo>
                <a:lnTo>
                  <a:pt x="0" y="1175657"/>
                </a:lnTo>
                <a:close/>
              </a:path>
            </a:pathLst>
          </a:custGeom>
          <a:solidFill>
            <a:schemeClr val="bg2"/>
          </a:solidFill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084" name="TextBox 3083"/>
          <p:cNvSpPr txBox="1"/>
          <p:nvPr/>
        </p:nvSpPr>
        <p:spPr>
          <a:xfrm>
            <a:off x="5532727" y="3658822"/>
            <a:ext cx="1997060" cy="49926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400" b="1" dirty="0" smtClean="0">
                <a:ea typeface="+mn-ea"/>
                <a:cs typeface="+mn-cs"/>
              </a:rPr>
              <a:t>Inner ring</a:t>
            </a:r>
          </a:p>
        </p:txBody>
      </p:sp>
      <p:sp>
        <p:nvSpPr>
          <p:cNvPr id="3088" name="Arc 3087"/>
          <p:cNvSpPr/>
          <p:nvPr/>
        </p:nvSpPr>
        <p:spPr bwMode="auto">
          <a:xfrm>
            <a:off x="6546501" y="3167485"/>
            <a:ext cx="1219200" cy="914400"/>
          </a:xfrm>
          <a:prstGeom prst="arc">
            <a:avLst>
              <a:gd name="adj1" fmla="val 16200000"/>
              <a:gd name="adj2" fmla="val 2700000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arrow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TextBox 3088"/>
          <p:cNvSpPr txBox="1"/>
          <p:nvPr/>
        </p:nvSpPr>
        <p:spPr>
          <a:xfrm>
            <a:off x="7842682" y="1201510"/>
            <a:ext cx="2048267" cy="38405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400" b="1" dirty="0" smtClean="0">
                <a:ea typeface="+mn-ea"/>
                <a:cs typeface="+mn-cs"/>
              </a:rPr>
              <a:t>Outer ring </a:t>
            </a:r>
          </a:p>
        </p:txBody>
      </p:sp>
      <p:sp>
        <p:nvSpPr>
          <p:cNvPr id="3090" name="Arc 3089"/>
          <p:cNvSpPr/>
          <p:nvPr/>
        </p:nvSpPr>
        <p:spPr bwMode="auto">
          <a:xfrm rot="20911091">
            <a:off x="8500245" y="1561406"/>
            <a:ext cx="1626640" cy="1676917"/>
          </a:xfrm>
          <a:prstGeom prst="arc">
            <a:avLst>
              <a:gd name="adj1" fmla="val 16200000"/>
              <a:gd name="adj2" fmla="val 2063563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40344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920" y="471815"/>
            <a:ext cx="10363200" cy="492443"/>
          </a:xfrm>
        </p:spPr>
        <p:txBody>
          <a:bodyPr/>
          <a:lstStyle/>
          <a:p>
            <a:r>
              <a:rPr lang="en-US" dirty="0" smtClean="0"/>
              <a:t>Non-simple Polygons</a:t>
            </a:r>
            <a:endParaRPr lang="en-US" dirty="0"/>
          </a:p>
        </p:txBody>
      </p:sp>
      <p:pic>
        <p:nvPicPr>
          <p:cNvPr id="8" name="Snagit_PPT8B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83" y="1163105"/>
            <a:ext cx="8331923" cy="537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50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920" y="471815"/>
            <a:ext cx="10363200" cy="369332"/>
          </a:xfrm>
        </p:spPr>
        <p:txBody>
          <a:bodyPr/>
          <a:lstStyle/>
          <a:p>
            <a:r>
              <a:rPr lang="en-US" dirty="0" smtClean="0"/>
              <a:t>Simple Polygons</a:t>
            </a:r>
            <a:endParaRPr lang="en-US" dirty="0"/>
          </a:p>
        </p:txBody>
      </p:sp>
      <p:pic>
        <p:nvPicPr>
          <p:cNvPr id="4" name="Snagit_PPT90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53" y="1159281"/>
            <a:ext cx="8327136" cy="5244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9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2625"/>
            <a:ext cx="10967953" cy="492443"/>
          </a:xfrm>
        </p:spPr>
        <p:txBody>
          <a:bodyPr/>
          <a:lstStyle/>
          <a:p>
            <a:r>
              <a:rPr lang="en-US" dirty="0" smtClean="0"/>
              <a:t> So what? Why do we care if geometries are simple?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19203" y="1981200"/>
            <a:ext cx="9753600" cy="3429000"/>
          </a:xfrm>
        </p:spPr>
        <p:txBody>
          <a:bodyPr/>
          <a:lstStyle/>
          <a:p>
            <a:r>
              <a:rPr lang="en-US" dirty="0" smtClean="0"/>
              <a:t>Cannot rely on results from operations using non-simple geometries</a:t>
            </a:r>
          </a:p>
          <a:p>
            <a:endParaRPr lang="en-US" dirty="0" smtClean="0"/>
          </a:p>
          <a:p>
            <a:r>
              <a:rPr lang="en-US" dirty="0" smtClean="0"/>
              <a:t>Get an error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Get incorrect results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6416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55916" y="3779199"/>
            <a:ext cx="5029200" cy="338554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54756" y="2324566"/>
            <a:ext cx="5683940" cy="1169551"/>
          </a:xfrm>
        </p:spPr>
        <p:txBody>
          <a:bodyPr/>
          <a:lstStyle/>
          <a:p>
            <a:r>
              <a:rPr lang="en-US" dirty="0" smtClean="0"/>
              <a:t>Why do we care if geometries are simple?</a:t>
            </a:r>
            <a:endParaRPr lang="en-US" dirty="0"/>
          </a:p>
        </p:txBody>
      </p:sp>
      <p:pic>
        <p:nvPicPr>
          <p:cNvPr id="6" name="Snagit_PPT9C0B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8" r="32178"/>
          <a:stretch>
            <a:fillRect/>
          </a:stretch>
        </p:blipFill>
        <p:spPr>
          <a:xfrm>
            <a:off x="7315200" y="-6710"/>
            <a:ext cx="4876800" cy="6858000"/>
          </a:xfrm>
        </p:spPr>
      </p:pic>
    </p:spTree>
    <p:extLst>
      <p:ext uri="{BB962C8B-B14F-4D97-AF65-F5344CB8AC3E}">
        <p14:creationId xmlns:p14="http://schemas.microsoft.com/office/powerpoint/2010/main" val="41026092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441" y="1662371"/>
            <a:ext cx="6953956" cy="584775"/>
          </a:xfrm>
        </p:spPr>
        <p:txBody>
          <a:bodyPr/>
          <a:lstStyle/>
          <a:p>
            <a:pPr algn="ctr"/>
            <a:r>
              <a:rPr lang="en-US" dirty="0" smtClean="0"/>
              <a:t>Spatial References</a:t>
            </a:r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4" r="26854"/>
          <a:stretch>
            <a:fillRect/>
          </a:stretch>
        </p:blipFill>
        <p:spPr>
          <a:gradFill>
            <a:gsLst>
              <a:gs pos="0">
                <a:schemeClr val="bg2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</p:pic>
    </p:spTree>
    <p:extLst>
      <p:ext uri="{BB962C8B-B14F-4D97-AF65-F5344CB8AC3E}">
        <p14:creationId xmlns:p14="http://schemas.microsoft.com/office/powerpoint/2010/main" val="13484333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pPr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Spatial</a:t>
            </a: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lang="en-US" sz="32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references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670455" y="1449795"/>
            <a:ext cx="10341952" cy="3947265"/>
          </a:xfrm>
        </p:spPr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sz="2400" dirty="0" smtClean="0"/>
              <a:t>Key properties</a:t>
            </a:r>
          </a:p>
          <a:p>
            <a:pPr eaLnBrk="1" hangingPunct="1">
              <a:defRPr/>
            </a:pP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Coordinate system </a:t>
            </a:r>
          </a:p>
          <a:p>
            <a:pPr lvl="1">
              <a:defRPr/>
            </a:pPr>
            <a:r>
              <a:rPr lang="en-US" sz="2400" dirty="0" smtClean="0"/>
              <a:t>Geographic</a:t>
            </a:r>
          </a:p>
          <a:p>
            <a:pPr lvl="1">
              <a:defRPr/>
            </a:pPr>
            <a:r>
              <a:rPr lang="en-US" sz="2400" dirty="0" smtClean="0"/>
              <a:t>Projected</a:t>
            </a:r>
          </a:p>
          <a:p>
            <a:pPr lvl="1">
              <a:defRPr/>
            </a:pP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XY Resolution</a:t>
            </a:r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XY Toleranc</a:t>
            </a:r>
            <a:r>
              <a:rPr lang="en-US" sz="2400" dirty="0"/>
              <a:t>e</a:t>
            </a:r>
            <a:endParaRPr lang="en-US" sz="2400" dirty="0" smtClean="0"/>
          </a:p>
          <a:p>
            <a:pPr marL="0" indent="0" eaLnBrk="1" hangingPunct="1"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611954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68094" y="1786287"/>
            <a:ext cx="6256940" cy="584775"/>
          </a:xfrm>
        </p:spPr>
        <p:txBody>
          <a:bodyPr/>
          <a:lstStyle/>
          <a:p>
            <a:r>
              <a:rPr lang="en-US" dirty="0" smtClean="0"/>
              <a:t>Coordinate systems</a:t>
            </a:r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273753" y="2182"/>
            <a:ext cx="4961467" cy="6960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939440" y="2502894"/>
            <a:ext cx="3789293" cy="195865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400" b="1" dirty="0" smtClean="0">
                <a:solidFill>
                  <a:schemeClr val="bg2">
                    <a:lumMod val="75000"/>
                  </a:schemeClr>
                </a:solidFill>
              </a:rPr>
              <a:t>Geographic (GCS)</a:t>
            </a:r>
          </a:p>
          <a:p>
            <a:pPr algn="l" eaLnBrk="0" hangingPunct="0">
              <a:lnSpc>
                <a:spcPts val="1800"/>
              </a:lnSpc>
            </a:pPr>
            <a:endParaRPr lang="en-US" sz="2400" b="1" dirty="0" smtClean="0">
              <a:solidFill>
                <a:schemeClr val="bg2">
                  <a:lumMod val="75000"/>
                </a:schemeClr>
              </a:solidFill>
            </a:endParaRPr>
          </a:p>
          <a:p>
            <a:pPr algn="l" eaLnBrk="0" hangingPunct="0">
              <a:lnSpc>
                <a:spcPts val="1800"/>
              </a:lnSpc>
            </a:pPr>
            <a:endParaRPr lang="en-US" sz="2400" b="1" dirty="0">
              <a:solidFill>
                <a:schemeClr val="bg2">
                  <a:lumMod val="75000"/>
                </a:schemeClr>
              </a:solidFill>
            </a:endParaRPr>
          </a:p>
          <a:p>
            <a:pPr algn="l" eaLnBrk="0" hangingPunct="0">
              <a:lnSpc>
                <a:spcPts val="1800"/>
              </a:lnSpc>
            </a:pPr>
            <a:r>
              <a:rPr lang="en-US" sz="2400" b="1" dirty="0" smtClean="0">
                <a:solidFill>
                  <a:schemeClr val="bg2">
                    <a:lumMod val="75000"/>
                  </a:schemeClr>
                </a:solidFill>
              </a:rPr>
              <a:t>Projected (PCS)</a:t>
            </a:r>
          </a:p>
        </p:txBody>
      </p:sp>
    </p:spTree>
    <p:extLst>
      <p:ext uri="{BB962C8B-B14F-4D97-AF65-F5344CB8AC3E}">
        <p14:creationId xmlns:p14="http://schemas.microsoft.com/office/powerpoint/2010/main" val="40210914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sz="3200" dirty="0" smtClean="0"/>
              <a:t>What is a coordinate system?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80160" y="1704046"/>
            <a:ext cx="9753600" cy="3429000"/>
          </a:xfrm>
        </p:spPr>
        <p:txBody>
          <a:bodyPr/>
          <a:lstStyle/>
          <a:p>
            <a:r>
              <a:rPr lang="en-US" sz="2400" dirty="0" smtClean="0"/>
              <a:t>An agreed upon way to describe locations</a:t>
            </a:r>
          </a:p>
          <a:p>
            <a:endParaRPr lang="en-US" sz="2400" dirty="0"/>
          </a:p>
          <a:p>
            <a:r>
              <a:rPr lang="en-US" sz="2400" dirty="0"/>
              <a:t>Represents locations</a:t>
            </a:r>
          </a:p>
          <a:p>
            <a:pPr lvl="1"/>
            <a:r>
              <a:rPr lang="en-US" sz="2400" dirty="0"/>
              <a:t>Geographic features</a:t>
            </a:r>
          </a:p>
          <a:p>
            <a:pPr lvl="1"/>
            <a:r>
              <a:rPr lang="en-US" sz="2400" dirty="0"/>
              <a:t>Imagery</a:t>
            </a:r>
          </a:p>
          <a:p>
            <a:pPr lvl="1"/>
            <a:r>
              <a:rPr lang="en-US" sz="2400" dirty="0" smtClean="0"/>
              <a:t>Observations such as GPS locations</a:t>
            </a:r>
          </a:p>
          <a:p>
            <a:endParaRPr lang="en-US" sz="2400" dirty="0" smtClean="0"/>
          </a:p>
          <a:p>
            <a:r>
              <a:rPr lang="en-US" sz="2400" dirty="0"/>
              <a:t>Common geographic </a:t>
            </a:r>
            <a:r>
              <a:rPr lang="en-US" sz="2400" dirty="0" smtClean="0"/>
              <a:t>framework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Used to integrate geographic locations from different datasets</a:t>
            </a:r>
            <a:endParaRPr lang="en-US" sz="2400" dirty="0"/>
          </a:p>
          <a:p>
            <a:endParaRPr lang="en-US" dirty="0" smtClean="0"/>
          </a:p>
          <a:p>
            <a:pPr marL="621792" lvl="2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085289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67073" y="1759415"/>
            <a:ext cx="10556439" cy="4224528"/>
          </a:xfrm>
        </p:spPr>
        <p:txBody>
          <a:bodyPr/>
          <a:lstStyle/>
          <a:p>
            <a:pPr indent="0" eaLnBrk="1" hangingPunct="1">
              <a:buFontTx/>
              <a:buNone/>
              <a:defRPr/>
            </a:pPr>
            <a:r>
              <a:rPr lang="en-US" sz="2400" dirty="0" smtClean="0"/>
              <a:t>We present fundamental concepts necessary for the correct and efficient use of geometry and spatial reference APIs</a:t>
            </a:r>
          </a:p>
          <a:p>
            <a:pPr eaLnBrk="1" hangingPunct="1">
              <a:buFontTx/>
              <a:buNone/>
              <a:defRPr/>
            </a:pP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Geometry types</a:t>
            </a:r>
          </a:p>
          <a:p>
            <a:pPr marL="0" indent="0">
              <a:buNone/>
              <a:defRPr/>
            </a:pPr>
            <a:endParaRPr lang="en-US" sz="2400" dirty="0" smtClean="0"/>
          </a:p>
          <a:p>
            <a:pPr>
              <a:defRPr/>
            </a:pPr>
            <a:r>
              <a:rPr lang="en-US" dirty="0"/>
              <a:t>Spatial references and their properties</a:t>
            </a:r>
          </a:p>
          <a:p>
            <a:pPr marL="0" indent="0" eaLnBrk="1" hangingPunct="1">
              <a:buNone/>
              <a:defRPr/>
            </a:pPr>
            <a:endParaRPr lang="en-US" sz="2400" dirty="0" smtClean="0"/>
          </a:p>
          <a:p>
            <a:pPr eaLnBrk="1" hangingPunct="1">
              <a:defRPr/>
            </a:pPr>
            <a:r>
              <a:rPr lang="en-US" sz="2400" dirty="0" smtClean="0"/>
              <a:t>How spatial references and geometries interact</a:t>
            </a:r>
          </a:p>
        </p:txBody>
      </p:sp>
    </p:spTree>
    <p:extLst>
      <p:ext uri="{BB962C8B-B14F-4D97-AF65-F5344CB8AC3E}">
        <p14:creationId xmlns:p14="http://schemas.microsoft.com/office/powerpoint/2010/main" val="25691241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127" y="740650"/>
            <a:ext cx="10363200" cy="492443"/>
          </a:xfrm>
        </p:spPr>
        <p:txBody>
          <a:bodyPr/>
          <a:lstStyle/>
          <a:p>
            <a:r>
              <a:rPr lang="en-US" sz="3200" dirty="0" smtClean="0"/>
              <a:t>Geographic Coordinate System (GCS</a:t>
            </a:r>
            <a:r>
              <a:rPr lang="en-US" sz="32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31367" y="1585561"/>
            <a:ext cx="10407117" cy="5415105"/>
          </a:xfrm>
        </p:spPr>
        <p:txBody>
          <a:bodyPr/>
          <a:lstStyle/>
          <a:p>
            <a:r>
              <a:rPr lang="en-US" sz="2400" dirty="0" smtClean="0"/>
              <a:t>Global – 3D spherical surface</a:t>
            </a:r>
          </a:p>
          <a:p>
            <a:r>
              <a:rPr lang="en-US" sz="2400" dirty="0" smtClean="0"/>
              <a:t>Point referenced by longitude and latitude values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074" y="2743199"/>
            <a:ext cx="4547937" cy="386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1973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591" y="740650"/>
            <a:ext cx="10363200" cy="492443"/>
          </a:xfrm>
        </p:spPr>
        <p:txBody>
          <a:bodyPr/>
          <a:lstStyle/>
          <a:p>
            <a:r>
              <a:rPr lang="en-US" sz="3200" dirty="0" smtClean="0"/>
              <a:t>Projected Coordinate System (PCS)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31367" y="1239916"/>
            <a:ext cx="10407117" cy="888429"/>
          </a:xfrm>
        </p:spPr>
        <p:txBody>
          <a:bodyPr/>
          <a:lstStyle/>
          <a:p>
            <a:pPr lvl="1"/>
            <a:endParaRPr lang="en-US" dirty="0"/>
          </a:p>
          <a:p>
            <a:r>
              <a:rPr lang="en-US" sz="2400" dirty="0" smtClean="0"/>
              <a:t>Flat – 2D surface based on a GCS </a:t>
            </a:r>
          </a:p>
          <a:p>
            <a:pPr lvl="1"/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443951" y="2638391"/>
            <a:ext cx="5190181" cy="3878775"/>
            <a:chOff x="2901864" y="2891330"/>
            <a:chExt cx="3667196" cy="3304643"/>
          </a:xfrm>
        </p:grpSpPr>
        <p:sp>
          <p:nvSpPr>
            <p:cNvPr id="5" name="Rectangle 4"/>
            <p:cNvSpPr/>
            <p:nvPr/>
          </p:nvSpPr>
          <p:spPr bwMode="auto">
            <a:xfrm>
              <a:off x="2901864" y="3160165"/>
              <a:ext cx="3346704" cy="3035808"/>
            </a:xfrm>
            <a:prstGeom prst="rect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10" name="Straight Connector 9"/>
            <p:cNvCxnSpPr>
              <a:stCxn id="5" idx="1"/>
              <a:endCxn id="5" idx="3"/>
            </p:cNvCxnSpPr>
            <p:nvPr/>
          </p:nvCxnSpPr>
          <p:spPr bwMode="auto">
            <a:xfrm>
              <a:off x="2901864" y="4678069"/>
              <a:ext cx="3346704" cy="0"/>
            </a:xfrm>
            <a:prstGeom prst="line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>
              <a:stCxn id="5" idx="0"/>
              <a:endCxn id="5" idx="2"/>
            </p:cNvCxnSpPr>
            <p:nvPr/>
          </p:nvCxnSpPr>
          <p:spPr bwMode="auto">
            <a:xfrm>
              <a:off x="4575216" y="3160165"/>
              <a:ext cx="0" cy="3035808"/>
            </a:xfrm>
            <a:prstGeom prst="line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0" name="TextBox 19"/>
            <p:cNvSpPr txBox="1"/>
            <p:nvPr/>
          </p:nvSpPr>
          <p:spPr>
            <a:xfrm>
              <a:off x="6300225" y="4610407"/>
              <a:ext cx="268835" cy="212134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eaLnBrk="0" hangingPunct="0">
                <a:lnSpc>
                  <a:spcPts val="1800"/>
                </a:lnSpc>
              </a:pPr>
              <a:r>
                <a:rPr lang="en-US" sz="2000" b="1" dirty="0" smtClean="0">
                  <a:ea typeface="+mn-ea"/>
                  <a:cs typeface="+mn-cs"/>
                </a:rPr>
                <a:t>X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40798" y="2891330"/>
              <a:ext cx="268835" cy="212134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eaLnBrk="0" hangingPunct="0">
                <a:lnSpc>
                  <a:spcPts val="1800"/>
                </a:lnSpc>
              </a:pPr>
              <a:r>
                <a:rPr lang="en-US" sz="2000" b="1" dirty="0" smtClean="0">
                  <a:ea typeface="+mn-ea"/>
                  <a:cs typeface="+mn-cs"/>
                </a:rPr>
                <a:t>Y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20912" y="4427530"/>
              <a:ext cx="476846" cy="288944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l" eaLnBrk="0" hangingPunct="0">
                <a:lnSpc>
                  <a:spcPts val="1800"/>
                </a:lnSpc>
              </a:pPr>
              <a:r>
                <a:rPr lang="en-US" sz="2000" b="1" dirty="0" smtClean="0">
                  <a:solidFill>
                    <a:schemeClr val="bg1"/>
                  </a:solidFill>
                  <a:ea typeface="+mn-ea"/>
                  <a:cs typeface="+mn-cs"/>
                </a:rPr>
                <a:t>(0,0)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097758" y="3736240"/>
              <a:ext cx="652885" cy="384050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eaLnBrk="0" hangingPunct="0">
                <a:lnSpc>
                  <a:spcPts val="1800"/>
                </a:lnSpc>
              </a:pPr>
              <a:r>
                <a:rPr lang="en-US" sz="2000" b="1" dirty="0" smtClean="0">
                  <a:solidFill>
                    <a:schemeClr val="bg1"/>
                  </a:solidFill>
                </a:rPr>
                <a:t>X &gt; 0</a:t>
              </a:r>
            </a:p>
            <a:p>
              <a:pPr algn="ctr" eaLnBrk="0" hangingPunct="0">
                <a:lnSpc>
                  <a:spcPts val="1800"/>
                </a:lnSpc>
              </a:pPr>
              <a:r>
                <a:rPr lang="en-US" sz="2000" b="1" dirty="0" smtClean="0">
                  <a:solidFill>
                    <a:schemeClr val="bg1"/>
                  </a:solidFill>
                </a:rPr>
                <a:t>Y &gt; 0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419850" y="3736240"/>
              <a:ext cx="652885" cy="384050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eaLnBrk="0" hangingPunct="0">
                <a:lnSpc>
                  <a:spcPts val="1800"/>
                </a:lnSpc>
              </a:pPr>
              <a:r>
                <a:rPr lang="en-US" sz="2000" b="1" dirty="0" smtClean="0">
                  <a:solidFill>
                    <a:schemeClr val="bg1"/>
                  </a:solidFill>
                </a:rPr>
                <a:t>X &lt; 0</a:t>
              </a:r>
            </a:p>
            <a:p>
              <a:pPr algn="ctr" eaLnBrk="0" hangingPunct="0">
                <a:lnSpc>
                  <a:spcPts val="1800"/>
                </a:lnSpc>
              </a:pPr>
              <a:r>
                <a:rPr lang="en-US" sz="2000" b="1" dirty="0" smtClean="0">
                  <a:solidFill>
                    <a:schemeClr val="bg1"/>
                  </a:solidFill>
                </a:rPr>
                <a:t>Y &gt; 0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419850" y="5225894"/>
              <a:ext cx="652885" cy="384050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eaLnBrk="0" hangingPunct="0">
                <a:lnSpc>
                  <a:spcPts val="1800"/>
                </a:lnSpc>
              </a:pPr>
              <a:r>
                <a:rPr lang="en-US" sz="2000" b="1" dirty="0" smtClean="0">
                  <a:solidFill>
                    <a:schemeClr val="bg1"/>
                  </a:solidFill>
                </a:rPr>
                <a:t>X &lt; 0</a:t>
              </a:r>
            </a:p>
            <a:p>
              <a:pPr algn="ctr" eaLnBrk="0" hangingPunct="0">
                <a:lnSpc>
                  <a:spcPts val="1800"/>
                </a:lnSpc>
              </a:pPr>
              <a:r>
                <a:rPr lang="en-US" sz="2000" b="1" dirty="0" smtClean="0">
                  <a:solidFill>
                    <a:schemeClr val="bg1"/>
                  </a:solidFill>
                </a:rPr>
                <a:t>Y &lt; 0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97758" y="5225894"/>
              <a:ext cx="652885" cy="384050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eaLnBrk="0" hangingPunct="0">
                <a:lnSpc>
                  <a:spcPts val="1800"/>
                </a:lnSpc>
              </a:pPr>
              <a:r>
                <a:rPr lang="en-US" sz="2000" b="1" dirty="0" smtClean="0">
                  <a:solidFill>
                    <a:schemeClr val="bg1"/>
                  </a:solidFill>
                </a:rPr>
                <a:t>X &gt; 0</a:t>
              </a:r>
            </a:p>
            <a:p>
              <a:pPr algn="ctr" eaLnBrk="0" hangingPunct="0">
                <a:lnSpc>
                  <a:spcPts val="1800"/>
                </a:lnSpc>
              </a:pPr>
              <a:r>
                <a:rPr lang="en-US" sz="2000" b="1" dirty="0" smtClean="0">
                  <a:solidFill>
                    <a:schemeClr val="bg1"/>
                  </a:solidFill>
                </a:rPr>
                <a:t>Y &lt; 0</a:t>
              </a: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207659" y="2118128"/>
            <a:ext cx="7231001" cy="34684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176213" lvl="0" indent="-176213">
              <a:spcBef>
                <a:spcPts val="300"/>
              </a:spcBef>
              <a:spcAft>
                <a:spcPts val="600"/>
              </a:spcAft>
              <a:buClr>
                <a:srgbClr val="00B9F2">
                  <a:lumMod val="60000"/>
                  <a:lumOff val="40000"/>
                </a:srgbClr>
              </a:buClr>
              <a:buSzPct val="80000"/>
              <a:buFont typeface="Arial"/>
              <a:buChar char="•"/>
            </a:pPr>
            <a:r>
              <a:rPr lang="en-US" sz="2400" b="1" dirty="0">
                <a:solidFill>
                  <a:prstClr val="white"/>
                </a:solidFill>
                <a:cs typeface="Arial"/>
              </a:rPr>
              <a:t>Point referenced by x, y coordinates on a grid</a:t>
            </a:r>
          </a:p>
        </p:txBody>
      </p:sp>
    </p:spTree>
    <p:extLst>
      <p:ext uri="{BB962C8B-B14F-4D97-AF65-F5344CB8AC3E}">
        <p14:creationId xmlns:p14="http://schemas.microsoft.com/office/powerpoint/2010/main" val="28044850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3" name="Line 18"/>
          <p:cNvSpPr>
            <a:spLocks noChangeShapeType="1"/>
          </p:cNvSpPr>
          <p:nvPr/>
        </p:nvSpPr>
        <p:spPr bwMode="auto">
          <a:xfrm flipV="1">
            <a:off x="3648571" y="1600200"/>
            <a:ext cx="0" cy="457200"/>
          </a:xfrm>
          <a:prstGeom prst="line">
            <a:avLst/>
          </a:prstGeom>
          <a:ln>
            <a:headEnd/>
            <a:tailEnd type="triangl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2784" name="Line 19"/>
          <p:cNvSpPr>
            <a:spLocks noChangeShapeType="1"/>
          </p:cNvSpPr>
          <p:nvPr/>
        </p:nvSpPr>
        <p:spPr bwMode="auto">
          <a:xfrm flipV="1">
            <a:off x="8024465" y="1583574"/>
            <a:ext cx="0" cy="457200"/>
          </a:xfrm>
          <a:prstGeom prst="line">
            <a:avLst/>
          </a:prstGeom>
          <a:ln>
            <a:headEnd/>
            <a:tailEnd type="triangl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2780" name="Line 13"/>
          <p:cNvSpPr>
            <a:spLocks noChangeShapeType="1"/>
          </p:cNvSpPr>
          <p:nvPr/>
        </p:nvSpPr>
        <p:spPr bwMode="auto">
          <a:xfrm flipV="1">
            <a:off x="10220043" y="2875669"/>
            <a:ext cx="0" cy="685800"/>
          </a:xfrm>
          <a:prstGeom prst="line">
            <a:avLst/>
          </a:prstGeom>
          <a:ln>
            <a:headEnd/>
            <a:tailEnd type="triangl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2787" name="Line 22"/>
          <p:cNvSpPr>
            <a:spLocks noChangeShapeType="1"/>
          </p:cNvSpPr>
          <p:nvPr/>
        </p:nvSpPr>
        <p:spPr bwMode="auto">
          <a:xfrm flipV="1">
            <a:off x="9125131" y="2908920"/>
            <a:ext cx="0" cy="1981200"/>
          </a:xfrm>
          <a:prstGeom prst="line">
            <a:avLst/>
          </a:prstGeom>
          <a:ln>
            <a:headEnd/>
            <a:tailEnd type="triangl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2779" name="Line 12"/>
          <p:cNvSpPr>
            <a:spLocks noChangeShapeType="1"/>
          </p:cNvSpPr>
          <p:nvPr/>
        </p:nvSpPr>
        <p:spPr bwMode="auto">
          <a:xfrm flipV="1">
            <a:off x="7128370" y="4082203"/>
            <a:ext cx="0" cy="457200"/>
          </a:xfrm>
          <a:prstGeom prst="line">
            <a:avLst/>
          </a:prstGeom>
          <a:ln>
            <a:headEnd/>
            <a:tailEnd type="triangl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2782" name="Line 17"/>
          <p:cNvSpPr>
            <a:spLocks noChangeShapeType="1"/>
          </p:cNvSpPr>
          <p:nvPr/>
        </p:nvSpPr>
        <p:spPr bwMode="auto">
          <a:xfrm flipV="1">
            <a:off x="1727083" y="2906624"/>
            <a:ext cx="0" cy="533400"/>
          </a:xfrm>
          <a:prstGeom prst="line">
            <a:avLst/>
          </a:prstGeom>
          <a:ln>
            <a:headEnd/>
            <a:tailEnd type="triangl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2789" name="Line 24"/>
          <p:cNvSpPr>
            <a:spLocks noChangeShapeType="1"/>
          </p:cNvSpPr>
          <p:nvPr/>
        </p:nvSpPr>
        <p:spPr bwMode="auto">
          <a:xfrm flipV="1">
            <a:off x="4095187" y="2906625"/>
            <a:ext cx="0" cy="540849"/>
          </a:xfrm>
          <a:prstGeom prst="line">
            <a:avLst/>
          </a:prstGeom>
          <a:ln>
            <a:headEnd/>
            <a:tailEnd type="triangl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2778" name="Line 11"/>
          <p:cNvSpPr>
            <a:spLocks noChangeShapeType="1"/>
          </p:cNvSpPr>
          <p:nvPr/>
        </p:nvSpPr>
        <p:spPr bwMode="auto">
          <a:xfrm flipV="1">
            <a:off x="2866519" y="2866023"/>
            <a:ext cx="0" cy="1543172"/>
          </a:xfrm>
          <a:prstGeom prst="line">
            <a:avLst/>
          </a:prstGeom>
          <a:ln>
            <a:headEnd/>
            <a:tailEnd type="triangl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218" name="Text Box 2"/>
          <p:cNvSpPr txBox="1">
            <a:spLocks noChangeArrowheads="1"/>
          </p:cNvSpPr>
          <p:nvPr/>
        </p:nvSpPr>
        <p:spPr bwMode="auto">
          <a:xfrm>
            <a:off x="6588620" y="3618654"/>
            <a:ext cx="1797051" cy="46037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dirty="0">
                <a:solidFill>
                  <a:schemeClr val="bg2"/>
                </a:solidFill>
              </a:rPr>
              <a:t>Datum</a:t>
            </a:r>
          </a:p>
        </p:txBody>
      </p:sp>
      <p:sp>
        <p:nvSpPr>
          <p:cNvPr id="8219" name="Text Box 3"/>
          <p:cNvSpPr txBox="1">
            <a:spLocks noChangeArrowheads="1"/>
          </p:cNvSpPr>
          <p:nvPr/>
        </p:nvSpPr>
        <p:spPr bwMode="auto">
          <a:xfrm>
            <a:off x="6417169" y="4539403"/>
            <a:ext cx="2139951" cy="46196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dirty="0">
                <a:solidFill>
                  <a:schemeClr val="bg2"/>
                </a:solidFill>
              </a:rPr>
              <a:t>Spheroid</a:t>
            </a:r>
          </a:p>
        </p:txBody>
      </p:sp>
      <p:sp>
        <p:nvSpPr>
          <p:cNvPr id="8220" name="Text Box 5"/>
          <p:cNvSpPr txBox="1">
            <a:spLocks noChangeArrowheads="1"/>
          </p:cNvSpPr>
          <p:nvPr/>
        </p:nvSpPr>
        <p:spPr bwMode="auto">
          <a:xfrm>
            <a:off x="9440366" y="3578932"/>
            <a:ext cx="2046817" cy="830263"/>
          </a:xfrm>
          <a:prstGeom prst="rect">
            <a:avLst/>
          </a:prstGeom>
          <a:solidFill>
            <a:srgbClr val="FF99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dirty="0">
                <a:solidFill>
                  <a:schemeClr val="bg2"/>
                </a:solidFill>
              </a:rPr>
              <a:t>Prime Meridian</a:t>
            </a:r>
          </a:p>
        </p:txBody>
      </p:sp>
      <p:sp>
        <p:nvSpPr>
          <p:cNvPr id="8221" name="Text Box 6"/>
          <p:cNvSpPr txBox="1">
            <a:spLocks noChangeArrowheads="1"/>
          </p:cNvSpPr>
          <p:nvPr/>
        </p:nvSpPr>
        <p:spPr bwMode="auto">
          <a:xfrm>
            <a:off x="1234568" y="4417761"/>
            <a:ext cx="2743200" cy="8302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dirty="0">
                <a:solidFill>
                  <a:schemeClr val="bg2"/>
                </a:solidFill>
              </a:rPr>
              <a:t>Projection Parameters</a:t>
            </a:r>
          </a:p>
        </p:txBody>
      </p:sp>
      <p:sp>
        <p:nvSpPr>
          <p:cNvPr id="8222" name="Text Box 7"/>
          <p:cNvSpPr txBox="1">
            <a:spLocks noChangeArrowheads="1"/>
          </p:cNvSpPr>
          <p:nvPr/>
        </p:nvSpPr>
        <p:spPr bwMode="auto">
          <a:xfrm>
            <a:off x="789399" y="3440024"/>
            <a:ext cx="2438400" cy="461962"/>
          </a:xfrm>
          <a:prstGeom prst="rect">
            <a:avLst/>
          </a:prstGeom>
          <a:solidFill>
            <a:srgbClr val="66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dirty="0">
                <a:solidFill>
                  <a:schemeClr val="bg2"/>
                </a:solidFill>
              </a:rPr>
              <a:t>Projection</a:t>
            </a:r>
          </a:p>
        </p:txBody>
      </p:sp>
      <p:sp>
        <p:nvSpPr>
          <p:cNvPr id="8223" name="Text Box 8"/>
          <p:cNvSpPr txBox="1">
            <a:spLocks noChangeArrowheads="1"/>
          </p:cNvSpPr>
          <p:nvPr/>
        </p:nvSpPr>
        <p:spPr bwMode="auto">
          <a:xfrm>
            <a:off x="1546720" y="2057400"/>
            <a:ext cx="3251200" cy="830997"/>
          </a:xfrm>
          <a:prstGeom prst="rect">
            <a:avLst/>
          </a:prstGeom>
          <a:solidFill>
            <a:schemeClr val="tx2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dirty="0">
                <a:solidFill>
                  <a:schemeClr val="bg2"/>
                </a:solidFill>
              </a:rPr>
              <a:t>Projected Coordinate System</a:t>
            </a:r>
          </a:p>
        </p:txBody>
      </p:sp>
      <p:sp>
        <p:nvSpPr>
          <p:cNvPr id="8224" name="Text Box 9"/>
          <p:cNvSpPr txBox="1">
            <a:spLocks noChangeArrowheads="1"/>
          </p:cNvSpPr>
          <p:nvPr/>
        </p:nvSpPr>
        <p:spPr bwMode="auto">
          <a:xfrm>
            <a:off x="7588431" y="2057400"/>
            <a:ext cx="2946400" cy="830997"/>
          </a:xfrm>
          <a:prstGeom prst="rect">
            <a:avLst/>
          </a:prstGeom>
          <a:solidFill>
            <a:srgbClr val="DC3434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dirty="0">
                <a:solidFill>
                  <a:schemeClr val="bg2"/>
                </a:solidFill>
              </a:rPr>
              <a:t>Geographic Coordinate System</a:t>
            </a:r>
          </a:p>
        </p:txBody>
      </p:sp>
      <p:sp>
        <p:nvSpPr>
          <p:cNvPr id="8225" name="Text Box 10"/>
          <p:cNvSpPr txBox="1">
            <a:spLocks noChangeArrowheads="1"/>
          </p:cNvSpPr>
          <p:nvPr/>
        </p:nvSpPr>
        <p:spPr bwMode="auto">
          <a:xfrm>
            <a:off x="3172320" y="990601"/>
            <a:ext cx="5384800" cy="584775"/>
          </a:xfrm>
          <a:prstGeom prst="rect">
            <a:avLst/>
          </a:prstGeom>
          <a:noFill/>
          <a:ln w="349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200" dirty="0"/>
              <a:t>Coordinate System</a:t>
            </a:r>
          </a:p>
        </p:txBody>
      </p:sp>
      <p:sp>
        <p:nvSpPr>
          <p:cNvPr id="32781" name="Line 14"/>
          <p:cNvSpPr>
            <a:spLocks noChangeShapeType="1"/>
          </p:cNvSpPr>
          <p:nvPr/>
        </p:nvSpPr>
        <p:spPr bwMode="auto">
          <a:xfrm flipV="1">
            <a:off x="7949637" y="2888397"/>
            <a:ext cx="0" cy="746045"/>
          </a:xfrm>
          <a:prstGeom prst="line">
            <a:avLst/>
          </a:prstGeom>
          <a:ln>
            <a:headEnd/>
            <a:tailEnd type="triangl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2785" name="Line 20"/>
          <p:cNvSpPr>
            <a:spLocks noChangeShapeType="1"/>
          </p:cNvSpPr>
          <p:nvPr/>
        </p:nvSpPr>
        <p:spPr bwMode="auto">
          <a:xfrm flipH="1">
            <a:off x="4810619" y="2451100"/>
            <a:ext cx="2777811" cy="0"/>
          </a:xfrm>
          <a:prstGeom prst="line">
            <a:avLst/>
          </a:prstGeom>
          <a:ln>
            <a:headEnd/>
            <a:tailEnd type="triangle" w="med" len="me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8232" name="Text Box 21"/>
          <p:cNvSpPr txBox="1">
            <a:spLocks noChangeArrowheads="1"/>
          </p:cNvSpPr>
          <p:nvPr/>
        </p:nvSpPr>
        <p:spPr bwMode="auto">
          <a:xfrm>
            <a:off x="8845055" y="4856869"/>
            <a:ext cx="2235200" cy="4616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 dirty="0">
                <a:solidFill>
                  <a:schemeClr val="bg2"/>
                </a:solidFill>
              </a:rPr>
              <a:t>Angular Unit </a:t>
            </a:r>
          </a:p>
        </p:txBody>
      </p:sp>
      <p:sp>
        <p:nvSpPr>
          <p:cNvPr id="8233" name="Text Box 23"/>
          <p:cNvSpPr txBox="1">
            <a:spLocks noChangeArrowheads="1"/>
          </p:cNvSpPr>
          <p:nvPr/>
        </p:nvSpPr>
        <p:spPr bwMode="auto">
          <a:xfrm>
            <a:off x="3845420" y="3440024"/>
            <a:ext cx="1930400" cy="461665"/>
          </a:xfrm>
          <a:prstGeom prst="rect">
            <a:avLst/>
          </a:prstGeom>
          <a:solidFill>
            <a:srgbClr val="92D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400" dirty="0">
                <a:solidFill>
                  <a:schemeClr val="bg2"/>
                </a:solidFill>
              </a:rPr>
              <a:t>Linear Unit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851232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83" grpId="0" animBg="1"/>
      <p:bldP spid="32784" grpId="0" animBg="1"/>
      <p:bldP spid="32780" grpId="0" animBg="1"/>
      <p:bldP spid="32787" grpId="0" animBg="1"/>
      <p:bldP spid="32779" grpId="0" animBg="1"/>
      <p:bldP spid="32782" grpId="0" animBg="1"/>
      <p:bldP spid="32789" grpId="0" animBg="1"/>
      <p:bldP spid="32778" grpId="0" animBg="1"/>
      <p:bldP spid="8218" grpId="0" animBg="1"/>
      <p:bldP spid="8219" grpId="0" animBg="1"/>
      <p:bldP spid="8220" grpId="0" animBg="1"/>
      <p:bldP spid="8221" grpId="0" animBg="1"/>
      <p:bldP spid="8222" grpId="0" animBg="1"/>
      <p:bldP spid="8223" grpId="0" animBg="1"/>
      <p:bldP spid="8224" grpId="0" animBg="1"/>
      <p:bldP spid="32781" grpId="0" animBg="1"/>
      <p:bldP spid="32785" grpId="0" animBg="1"/>
      <p:bldP spid="8232" grpId="0" animBg="1"/>
      <p:bldP spid="82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214291" y="706395"/>
            <a:ext cx="9758509" cy="984885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/>
              <a:t>Geographic Coordinate System</a:t>
            </a:r>
            <a:br>
              <a:rPr lang="en-US" sz="3200" dirty="0" smtClean="0"/>
            </a:br>
            <a:r>
              <a:rPr lang="en-US" sz="3200" dirty="0" smtClean="0"/>
              <a:t>Well-Known </a:t>
            </a:r>
            <a:r>
              <a:rPr lang="en-US" sz="3200" dirty="0"/>
              <a:t>Text </a:t>
            </a:r>
            <a:r>
              <a:rPr lang="en-US" sz="3200" dirty="0" smtClean="0"/>
              <a:t>(WKT)</a:t>
            </a:r>
            <a:endParaRPr lang="en-US" sz="3200" dirty="0"/>
          </a:p>
        </p:txBody>
      </p:sp>
      <p:sp>
        <p:nvSpPr>
          <p:cNvPr id="258051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821714" y="1931205"/>
            <a:ext cx="10960633" cy="3061384"/>
          </a:xfrm>
        </p:spPr>
        <p:txBody>
          <a:bodyPr lIns="92075" tIns="46038" rIns="92075" bIns="46038"/>
          <a:lstStyle/>
          <a:p>
            <a:pPr eaLnBrk="1" hangingPunct="1">
              <a:lnSpc>
                <a:spcPct val="90000"/>
              </a:lnSpc>
              <a:buFont typeface="Wingdings" charset="2"/>
              <a:buNone/>
              <a:defRPr/>
            </a:pPr>
            <a:endParaRPr lang="en-US" dirty="0" smtClean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buFont typeface="Wingdings" charset="2"/>
              <a:buNone/>
              <a:defRPr/>
            </a:pPr>
            <a:r>
              <a:rPr lang="en-US" dirty="0" smtClean="0">
                <a:solidFill>
                  <a:srgbClr val="FF0000"/>
                </a:solidFill>
              </a:rPr>
              <a:t>	  	</a:t>
            </a:r>
            <a:r>
              <a:rPr lang="en-US" sz="2400" dirty="0" smtClean="0">
                <a:solidFill>
                  <a:srgbClr val="DC3434"/>
                </a:solidFill>
              </a:rPr>
              <a:t>GEOGCS[ "GCS_WGS_1984",</a:t>
            </a:r>
            <a:r>
              <a:rPr lang="en-US" sz="2400" dirty="0" smtClean="0">
                <a:solidFill>
                  <a:srgbClr val="0199C9"/>
                </a:solidFill>
              </a:rPr>
              <a:t>    </a:t>
            </a:r>
          </a:p>
          <a:p>
            <a:pPr>
              <a:lnSpc>
                <a:spcPct val="90000"/>
              </a:lnSpc>
              <a:buFont typeface="Wingdings" charset="2"/>
              <a:buNone/>
              <a:defRPr/>
            </a:pPr>
            <a:r>
              <a:rPr lang="en-US" sz="2400" dirty="0" smtClean="0">
                <a:solidFill>
                  <a:srgbClr val="FF9933"/>
                </a:solidFill>
              </a:rPr>
              <a:t>	     	DATUM[ "D_WGS_1984",</a:t>
            </a:r>
          </a:p>
          <a:p>
            <a:pPr>
              <a:lnSpc>
                <a:spcPct val="90000"/>
              </a:lnSpc>
              <a:buFont typeface="Wingdings" charset="2"/>
              <a:buNone/>
              <a:defRPr/>
            </a:pPr>
            <a:r>
              <a:rPr lang="en-US" sz="2400" dirty="0" smtClean="0">
                <a:solidFill>
                  <a:srgbClr val="0199C9"/>
                </a:solidFill>
              </a:rPr>
              <a:t>		 		</a:t>
            </a:r>
            <a:r>
              <a:rPr lang="en-US" sz="2400" dirty="0" smtClean="0">
                <a:solidFill>
                  <a:srgbClr val="FFFF00"/>
                </a:solidFill>
              </a:rPr>
              <a:t>SPHEROID[ "WGS_1984", 6378137.0, 298.257223563] </a:t>
            </a:r>
            <a:r>
              <a:rPr lang="en-US" sz="2400" dirty="0" smtClean="0">
                <a:solidFill>
                  <a:srgbClr val="FF9933"/>
                </a:solidFill>
              </a:rPr>
              <a:t>],</a:t>
            </a:r>
            <a:endParaRPr lang="en-US" sz="2400" dirty="0" smtClean="0">
              <a:solidFill>
                <a:srgbClr val="0199C9"/>
              </a:solidFill>
            </a:endParaRPr>
          </a:p>
          <a:p>
            <a:pPr>
              <a:lnSpc>
                <a:spcPct val="90000"/>
              </a:lnSpc>
              <a:buFont typeface="Wingdings" charset="2"/>
              <a:buNone/>
              <a:defRPr/>
            </a:pPr>
            <a:r>
              <a:rPr lang="en-US" sz="2400" dirty="0" smtClean="0">
                <a:solidFill>
                  <a:srgbClr val="FF3399"/>
                </a:solidFill>
              </a:rPr>
              <a:t>	     	PRIMEM[ "Greenwich", 0.0],</a:t>
            </a:r>
            <a:endParaRPr lang="en-US" sz="2400" dirty="0" smtClean="0">
              <a:solidFill>
                <a:srgbClr val="0199C9"/>
              </a:solidFill>
            </a:endParaRPr>
          </a:p>
          <a:p>
            <a:pPr>
              <a:lnSpc>
                <a:spcPct val="90000"/>
              </a:lnSpc>
              <a:buFont typeface="Wingdings" charset="2"/>
              <a:buNone/>
              <a:defRPr/>
            </a:pPr>
            <a:r>
              <a:rPr lang="en-US" sz="2400" dirty="0" smtClean="0">
                <a:solidFill>
                  <a:srgbClr val="0199C9"/>
                </a:solidFill>
              </a:rPr>
              <a:t>        	</a:t>
            </a:r>
            <a:r>
              <a:rPr lang="en-US" sz="24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UNIT[ "Degree", 0.0174532925199433] </a:t>
            </a:r>
            <a:r>
              <a:rPr lang="en-US" sz="2400" dirty="0" smtClean="0">
                <a:solidFill>
                  <a:srgbClr val="DC3434"/>
                </a:solidFill>
              </a:rPr>
              <a:t>]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710764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datum?</a:t>
            </a:r>
            <a:endParaRPr lang="en-US" dirty="0"/>
          </a:p>
        </p:txBody>
      </p:sp>
      <p:pic>
        <p:nvPicPr>
          <p:cNvPr id="1027" name="Picture 3" descr="C:\Users\anne2440\Documents\DevSummit\2014\Datu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749" y="1467697"/>
            <a:ext cx="9890126" cy="501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7705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>
          <a:xfrm>
            <a:off x="987633" y="484334"/>
            <a:ext cx="6375693" cy="98488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Projected Coordinate System</a:t>
            </a:r>
            <a:br>
              <a:rPr lang="en-US" dirty="0" smtClean="0"/>
            </a:br>
            <a:r>
              <a:rPr lang="en-US" dirty="0" smtClean="0"/>
              <a:t>Well-Known Text (WKT)</a:t>
            </a:r>
            <a:endParaRPr lang="en-US" dirty="0"/>
          </a:p>
        </p:txBody>
      </p:sp>
      <p:sp>
        <p:nvSpPr>
          <p:cNvPr id="258051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1850848" y="1686913"/>
            <a:ext cx="8087237" cy="4635500"/>
          </a:xfrm>
        </p:spPr>
        <p:txBody>
          <a:bodyPr lIns="92075" tIns="46038" rIns="92075" bIns="46038"/>
          <a:lstStyle/>
          <a:p>
            <a:pPr>
              <a:lnSpc>
                <a:spcPct val="90000"/>
              </a:lnSpc>
              <a:buNone/>
              <a:defRPr/>
            </a:pPr>
            <a:r>
              <a:rPr lang="en-US" sz="2000" dirty="0" smtClean="0"/>
              <a:t>PROJCS[ “</a:t>
            </a:r>
            <a:r>
              <a:rPr lang="en-US" sz="2000" dirty="0" err="1" smtClean="0"/>
              <a:t>World_Mercator</a:t>
            </a:r>
            <a:r>
              <a:rPr lang="en-US" sz="2000" dirty="0" smtClean="0"/>
              <a:t>",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  <a:defRPr/>
            </a:pPr>
            <a:r>
              <a:rPr lang="en-US" sz="2000" dirty="0" smtClean="0">
                <a:solidFill>
                  <a:srgbClr val="FF0000"/>
                </a:solidFill>
              </a:rPr>
              <a:t>	</a:t>
            </a:r>
            <a:r>
              <a:rPr lang="en-US" sz="2000" dirty="0" smtClean="0">
                <a:solidFill>
                  <a:srgbClr val="DC3434"/>
                </a:solidFill>
              </a:rPr>
              <a:t>GEOGCS[ "GCS_WGS_1984",</a:t>
            </a:r>
            <a:r>
              <a:rPr lang="en-US" sz="2000" dirty="0" smtClean="0">
                <a:solidFill>
                  <a:srgbClr val="0199C9"/>
                </a:solidFill>
              </a:rPr>
              <a:t>    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  <a:defRPr/>
            </a:pPr>
            <a:r>
              <a:rPr lang="en-US" sz="2000" dirty="0" smtClean="0">
                <a:solidFill>
                  <a:srgbClr val="FF9933"/>
                </a:solidFill>
              </a:rPr>
              <a:t>	   	DATUM[ "D_WGS_1984",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  <a:defRPr/>
            </a:pPr>
            <a:r>
              <a:rPr lang="en-US" sz="2000" dirty="0">
                <a:solidFill>
                  <a:srgbClr val="FF9933"/>
                </a:solidFill>
              </a:rPr>
              <a:t>	</a:t>
            </a:r>
            <a:r>
              <a:rPr lang="en-US" sz="2000" dirty="0" smtClean="0">
                <a:solidFill>
                  <a:srgbClr val="FF9933"/>
                </a:solidFill>
              </a:rPr>
              <a:t>		</a:t>
            </a:r>
            <a:r>
              <a:rPr lang="en-US" sz="2000" dirty="0" smtClean="0">
                <a:solidFill>
                  <a:srgbClr val="FFFF00"/>
                </a:solidFill>
              </a:rPr>
              <a:t>SPHEROID[ "WGS_1984", 6378137.0, 298.257223563] </a:t>
            </a:r>
            <a:r>
              <a:rPr lang="en-US" sz="2000" dirty="0" smtClean="0">
                <a:solidFill>
                  <a:srgbClr val="FF9933"/>
                </a:solidFill>
              </a:rPr>
              <a:t>],</a:t>
            </a:r>
            <a:endParaRPr lang="en-US" sz="2000" dirty="0" smtClean="0">
              <a:solidFill>
                <a:srgbClr val="0199C9"/>
              </a:solidFill>
            </a:endParaRPr>
          </a:p>
          <a:p>
            <a:pPr eaLnBrk="1" hangingPunct="1">
              <a:lnSpc>
                <a:spcPct val="90000"/>
              </a:lnSpc>
              <a:buFont typeface="Wingdings" charset="2"/>
              <a:buNone/>
              <a:defRPr/>
            </a:pPr>
            <a:r>
              <a:rPr lang="en-US" sz="2000" dirty="0" smtClean="0">
                <a:solidFill>
                  <a:srgbClr val="FF3399"/>
                </a:solidFill>
              </a:rPr>
              <a:t>	   	PRIMEM[ "Greenwich", 0.0],</a:t>
            </a:r>
            <a:endParaRPr lang="en-US" sz="2000" dirty="0" smtClean="0">
              <a:solidFill>
                <a:srgbClr val="0199C9"/>
              </a:solidFill>
            </a:endParaRPr>
          </a:p>
          <a:p>
            <a:pPr eaLnBrk="1" hangingPunct="1">
              <a:lnSpc>
                <a:spcPct val="90000"/>
              </a:lnSpc>
              <a:buFont typeface="Wingdings" charset="2"/>
              <a:buNone/>
              <a:defRPr/>
            </a:pPr>
            <a:r>
              <a:rPr lang="en-US" sz="2000" dirty="0" smtClean="0">
                <a:solidFill>
                  <a:srgbClr val="0199C9"/>
                </a:solidFill>
              </a:rPr>
              <a:t>      	</a:t>
            </a:r>
            <a:r>
              <a:rPr lang="en-US" sz="2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UNIT[ "Degree", 0.0174532925199433] </a:t>
            </a:r>
            <a:r>
              <a:rPr lang="en-US" sz="2000" dirty="0" smtClean="0">
                <a:solidFill>
                  <a:srgbClr val="DC3434"/>
                </a:solidFill>
              </a:rPr>
              <a:t>],</a:t>
            </a:r>
            <a:r>
              <a:rPr lang="en-US" sz="2000" dirty="0" smtClean="0"/>
              <a:t> 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  <a:defRPr/>
            </a:pPr>
            <a:r>
              <a:rPr lang="en-US" sz="2000" dirty="0" smtClean="0">
                <a:solidFill>
                  <a:srgbClr val="339966"/>
                </a:solidFill>
              </a:rPr>
              <a:t>	</a:t>
            </a:r>
            <a:r>
              <a:rPr lang="en-US" sz="2000" dirty="0" smtClean="0">
                <a:solidFill>
                  <a:srgbClr val="00CC99"/>
                </a:solidFill>
              </a:rPr>
              <a:t>PROJECTION[ "Mercator " ],</a:t>
            </a:r>
            <a:r>
              <a:rPr lang="en-US" sz="2000" dirty="0" smtClean="0">
                <a:solidFill>
                  <a:srgbClr val="0066CC"/>
                </a:solidFill>
              </a:rPr>
              <a:t> 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  <a:defRPr/>
            </a:pPr>
            <a:r>
              <a:rPr lang="en-US" sz="2000" dirty="0" smtClean="0">
                <a:solidFill>
                  <a:srgbClr val="00CC00"/>
                </a:solidFill>
              </a:rPr>
              <a:t>	</a:t>
            </a:r>
            <a:r>
              <a:rPr lang="en-US" sz="20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PARAMETER[ "Central_Meridian", 0.0], 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  <a:defRPr/>
            </a:pPr>
            <a:r>
              <a:rPr lang="en-US" sz="20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	PARAMETER[ "Standard_Parallel_1", 0.0],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  <a:defRPr/>
            </a:pPr>
            <a:r>
              <a:rPr lang="en-US" sz="20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	PARAMETER[ "False_Easting", 0.0],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  <a:defRPr/>
            </a:pPr>
            <a:r>
              <a:rPr lang="en-US" sz="20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	PARAMETER[ "False_Northing", 0.0],</a:t>
            </a:r>
          </a:p>
          <a:p>
            <a:pPr eaLnBrk="1" hangingPunct="1">
              <a:lnSpc>
                <a:spcPct val="90000"/>
              </a:lnSpc>
              <a:buFont typeface="Wingdings" charset="2"/>
              <a:buNone/>
              <a:defRPr/>
            </a:pPr>
            <a:r>
              <a:rPr lang="en-US" sz="2000" dirty="0" smtClean="0">
                <a:solidFill>
                  <a:srgbClr val="0199C9"/>
                </a:solidFill>
              </a:rPr>
              <a:t>	</a:t>
            </a:r>
            <a:r>
              <a:rPr lang="en-US" sz="2000" dirty="0" smtClean="0">
                <a:solidFill>
                  <a:srgbClr val="92D050"/>
                </a:solidFill>
              </a:rPr>
              <a:t>UNIT[ “Meter", 1.0] </a:t>
            </a:r>
            <a:r>
              <a:rPr lang="en-US" sz="2000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4144190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8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8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8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8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8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8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8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80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051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pPr>
              <a:defRPr/>
            </a:pPr>
            <a:r>
              <a:rPr lang="en-US" sz="3200" dirty="0" smtClean="0"/>
              <a:t>Well-Known ID (WKID)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33536" y="1295617"/>
            <a:ext cx="10652064" cy="5249116"/>
          </a:xfrm>
        </p:spPr>
        <p:txBody>
          <a:bodyPr/>
          <a:lstStyle/>
          <a:p>
            <a:pPr>
              <a:defRPr/>
            </a:pPr>
            <a:r>
              <a:rPr lang="en-US" sz="2400" dirty="0" smtClean="0"/>
              <a:t>Every predefined coordinate system has a WKID</a:t>
            </a:r>
          </a:p>
          <a:p>
            <a:pPr lvl="1">
              <a:defRPr/>
            </a:pPr>
            <a:r>
              <a:rPr lang="en-US" sz="2400" dirty="0" smtClean="0"/>
              <a:t>For example, GCS_WGS_1984, WKID = 4326</a:t>
            </a:r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r>
              <a:rPr lang="en-US" sz="2400" dirty="0" smtClean="0"/>
              <a:t>WKID &lt; 32767 is EPSG assigned</a:t>
            </a:r>
          </a:p>
          <a:p>
            <a:pPr lvl="1">
              <a:defRPr/>
            </a:pPr>
            <a:r>
              <a:rPr lang="en-US" sz="2400" dirty="0" smtClean="0"/>
              <a:t>EPSG Geodetic Parameter Dataset, </a:t>
            </a:r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www.epsg-registry.org/</a:t>
            </a:r>
            <a:endParaRPr lang="en-US" sz="2400" dirty="0" smtClean="0"/>
          </a:p>
          <a:p>
            <a:pPr>
              <a:defRPr/>
            </a:pPr>
            <a:endParaRPr lang="en-US" sz="2400" dirty="0" smtClean="0"/>
          </a:p>
          <a:p>
            <a:pPr>
              <a:defRPr/>
            </a:pPr>
            <a:r>
              <a:rPr lang="en-US" sz="2400" dirty="0"/>
              <a:t>WKID &gt; </a:t>
            </a:r>
            <a:r>
              <a:rPr lang="en-US" sz="2400" dirty="0" smtClean="0"/>
              <a:t>32767 is Esri assigned</a:t>
            </a:r>
          </a:p>
          <a:p>
            <a:pPr lvl="1">
              <a:defRPr/>
            </a:pPr>
            <a:r>
              <a:rPr lang="en-US" sz="2400" dirty="0" smtClean="0"/>
              <a:t>Esri </a:t>
            </a:r>
            <a:r>
              <a:rPr lang="en-US" sz="2400" dirty="0"/>
              <a:t>WKID may </a:t>
            </a:r>
            <a:r>
              <a:rPr lang="en-US" sz="2400" dirty="0" smtClean="0"/>
              <a:t>change </a:t>
            </a:r>
          </a:p>
          <a:p>
            <a:pPr lvl="1">
              <a:defRPr/>
            </a:pPr>
            <a:r>
              <a:rPr lang="en-US" sz="2400" dirty="0" smtClean="0"/>
              <a:t>Esri </a:t>
            </a:r>
            <a:r>
              <a:rPr lang="en-US" sz="2400" dirty="0" smtClean="0">
                <a:sym typeface="Symbol" charset="2"/>
              </a:rPr>
              <a:t> EPSG</a:t>
            </a:r>
          </a:p>
          <a:p>
            <a:pPr lvl="1">
              <a:defRPr/>
            </a:pPr>
            <a:r>
              <a:rPr lang="en-US" sz="2400" dirty="0" smtClean="0">
                <a:sym typeface="Symbol" charset="2"/>
              </a:rPr>
              <a:t>Old </a:t>
            </a:r>
            <a:r>
              <a:rPr lang="en-US" sz="2400" dirty="0"/>
              <a:t>WKID </a:t>
            </a:r>
            <a:r>
              <a:rPr lang="en-US" sz="2400" dirty="0" smtClean="0">
                <a:sym typeface="Symbol" charset="2"/>
              </a:rPr>
              <a:t>will still work</a:t>
            </a:r>
          </a:p>
          <a:p>
            <a:pPr lvl="1">
              <a:defRPr/>
            </a:pPr>
            <a:r>
              <a:rPr lang="en-US" sz="2400" dirty="0" smtClean="0">
                <a:sym typeface="Symbol" charset="2"/>
              </a:rPr>
              <a:t>Example, Web Mercator 102100  3857</a:t>
            </a:r>
          </a:p>
        </p:txBody>
      </p:sp>
    </p:spTree>
    <p:extLst>
      <p:ext uri="{BB962C8B-B14F-4D97-AF65-F5344CB8AC3E}">
        <p14:creationId xmlns:p14="http://schemas.microsoft.com/office/powerpoint/2010/main" val="4845707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2626"/>
            <a:ext cx="10363200" cy="4857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All projections have some distortion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4" name="Snagit_PPT4D0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531" y="1294517"/>
            <a:ext cx="4919960" cy="4636900"/>
          </a:xfrm>
        </p:spPr>
      </p:pic>
      <p:sp>
        <p:nvSpPr>
          <p:cNvPr id="3" name="TextBox 2"/>
          <p:cNvSpPr txBox="1"/>
          <p:nvPr/>
        </p:nvSpPr>
        <p:spPr>
          <a:xfrm>
            <a:off x="3657605" y="6155140"/>
            <a:ext cx="4476465" cy="50496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2000" b="1" dirty="0" smtClean="0">
                <a:ea typeface="+mn-ea"/>
                <a:cs typeface="+mn-cs"/>
              </a:rPr>
              <a:t>Web Mercator Projection</a:t>
            </a:r>
          </a:p>
        </p:txBody>
      </p:sp>
    </p:spTree>
    <p:extLst>
      <p:ext uri="{BB962C8B-B14F-4D97-AF65-F5344CB8AC3E}">
        <p14:creationId xmlns:p14="http://schemas.microsoft.com/office/powerpoint/2010/main" val="40626193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9"/>
          <p:cNvSpPr>
            <a:spLocks noChangeShapeType="1"/>
          </p:cNvSpPr>
          <p:nvPr/>
        </p:nvSpPr>
        <p:spPr bwMode="auto">
          <a:xfrm flipH="1">
            <a:off x="5921828" y="3303303"/>
            <a:ext cx="1302465" cy="1498485"/>
          </a:xfrm>
          <a:prstGeom prst="line">
            <a:avLst/>
          </a:prstGeom>
          <a:noFill/>
          <a:ln w="28575">
            <a:solidFill>
              <a:srgbClr val="66FFCC"/>
            </a:solidFill>
            <a:round/>
            <a:headEnd type="triangle" w="med" len="med"/>
            <a:tailEnd type="non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5365" name="Line 9"/>
          <p:cNvSpPr>
            <a:spLocks noChangeShapeType="1"/>
          </p:cNvSpPr>
          <p:nvPr/>
        </p:nvSpPr>
        <p:spPr bwMode="auto">
          <a:xfrm>
            <a:off x="3665737" y="3303305"/>
            <a:ext cx="1168400" cy="1498484"/>
          </a:xfrm>
          <a:prstGeom prst="line">
            <a:avLst/>
          </a:prstGeom>
          <a:noFill/>
          <a:ln w="28575">
            <a:solidFill>
              <a:srgbClr val="66FFCC"/>
            </a:solidFill>
            <a:round/>
            <a:headEnd type="none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35856" name="Text Box 23"/>
          <p:cNvSpPr txBox="1">
            <a:spLocks noChangeArrowheads="1"/>
          </p:cNvSpPr>
          <p:nvPr/>
        </p:nvSpPr>
        <p:spPr bwMode="auto">
          <a:xfrm>
            <a:off x="1071213" y="644107"/>
            <a:ext cx="94107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3200" b="1" dirty="0" smtClean="0">
                <a:latin typeface="+mj-lt"/>
              </a:rPr>
              <a:t>What is happening when we project data?</a:t>
            </a:r>
            <a:endParaRPr lang="en-US" sz="3200" b="1" dirty="0">
              <a:latin typeface="+mj-lt"/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6055896" y="2541303"/>
            <a:ext cx="2336800" cy="762000"/>
          </a:xfrm>
          <a:prstGeom prst="rect">
            <a:avLst/>
          </a:prstGeom>
          <a:solidFill>
            <a:schemeClr val="tx2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000" dirty="0" smtClean="0">
                <a:solidFill>
                  <a:schemeClr val="bg2"/>
                </a:solidFill>
              </a:rPr>
              <a:t>PCS A2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4245177" y="4801789"/>
            <a:ext cx="2336800" cy="762000"/>
          </a:xfrm>
          <a:prstGeom prst="rect">
            <a:avLst/>
          </a:prstGeom>
          <a:solidFill>
            <a:srgbClr val="C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000" dirty="0" smtClean="0">
                <a:solidFill>
                  <a:srgbClr val="CDE07D"/>
                </a:solidFill>
              </a:rPr>
              <a:t>GCS  </a:t>
            </a:r>
            <a:r>
              <a:rPr lang="en-US" sz="2000" dirty="0">
                <a:solidFill>
                  <a:srgbClr val="CDE07D"/>
                </a:solidFill>
              </a:rPr>
              <a:t>A</a:t>
            </a:r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2497337" y="2541303"/>
            <a:ext cx="2336800" cy="762000"/>
          </a:xfrm>
          <a:prstGeom prst="rect">
            <a:avLst/>
          </a:prstGeom>
          <a:solidFill>
            <a:schemeClr val="tx2"/>
          </a:solidFill>
          <a:ln w="9525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000" dirty="0" smtClean="0">
                <a:solidFill>
                  <a:schemeClr val="bg2"/>
                </a:solidFill>
              </a:rPr>
              <a:t>PCS A1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15367" name="Text Box 11"/>
          <p:cNvSpPr txBox="1">
            <a:spLocks noChangeArrowheads="1"/>
          </p:cNvSpPr>
          <p:nvPr/>
        </p:nvSpPr>
        <p:spPr bwMode="auto">
          <a:xfrm rot="3164049">
            <a:off x="3725130" y="3740845"/>
            <a:ext cx="13260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dirty="0">
                <a:solidFill>
                  <a:srgbClr val="66FFCC"/>
                </a:solidFill>
              </a:rPr>
              <a:t>Projection</a:t>
            </a:r>
          </a:p>
        </p:txBody>
      </p:sp>
      <p:sp>
        <p:nvSpPr>
          <p:cNvPr id="15368" name="Text Box 16"/>
          <p:cNvSpPr txBox="1">
            <a:spLocks noChangeArrowheads="1"/>
          </p:cNvSpPr>
          <p:nvPr/>
        </p:nvSpPr>
        <p:spPr bwMode="auto">
          <a:xfrm>
            <a:off x="7224296" y="4801789"/>
            <a:ext cx="1109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dirty="0">
                <a:cs typeface="Times New Roman" pitchFamily="18" charset="0"/>
              </a:rPr>
              <a:t>(</a:t>
            </a:r>
            <a:r>
              <a:rPr lang="en-US" sz="2000" dirty="0" err="1">
                <a:cs typeface="Times New Roman" pitchFamily="18" charset="0"/>
              </a:rPr>
              <a:t>lon</a:t>
            </a:r>
            <a:r>
              <a:rPr lang="en-US" sz="2000" dirty="0">
                <a:cs typeface="Times New Roman" pitchFamily="18" charset="0"/>
              </a:rPr>
              <a:t>, </a:t>
            </a:r>
            <a:r>
              <a:rPr lang="en-US" sz="2000" dirty="0" err="1">
                <a:cs typeface="Times New Roman" pitchFamily="18" charset="0"/>
              </a:rPr>
              <a:t>lat</a:t>
            </a:r>
            <a:r>
              <a:rPr lang="en-US" sz="2000" dirty="0">
                <a:cs typeface="Times New Roman" pitchFamily="18" charset="0"/>
              </a:rPr>
              <a:t>)</a:t>
            </a:r>
            <a:endParaRPr lang="el-GR" sz="2000" dirty="0">
              <a:cs typeface="Times New Roman" pitchFamily="18" charset="0"/>
            </a:endParaRPr>
          </a:p>
        </p:txBody>
      </p:sp>
      <p:sp>
        <p:nvSpPr>
          <p:cNvPr id="15369" name="Text Box 17"/>
          <p:cNvSpPr txBox="1">
            <a:spLocks noChangeArrowheads="1"/>
          </p:cNvSpPr>
          <p:nvPr/>
        </p:nvSpPr>
        <p:spPr bwMode="auto">
          <a:xfrm>
            <a:off x="8626232" y="2722248"/>
            <a:ext cx="7521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dirty="0"/>
              <a:t>(x, y)</a:t>
            </a:r>
          </a:p>
        </p:txBody>
      </p:sp>
      <p:sp>
        <p:nvSpPr>
          <p:cNvPr id="15370" name="Text Box 18"/>
          <p:cNvSpPr txBox="1">
            <a:spLocks noChangeArrowheads="1"/>
          </p:cNvSpPr>
          <p:nvPr/>
        </p:nvSpPr>
        <p:spPr bwMode="auto">
          <a:xfrm>
            <a:off x="7169495" y="5156369"/>
            <a:ext cx="121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 dirty="0">
                <a:cs typeface="Times New Roman" pitchFamily="18" charset="0"/>
              </a:rPr>
              <a:t>(</a:t>
            </a:r>
            <a:r>
              <a:rPr lang="el-GR" sz="2000" dirty="0">
                <a:cs typeface="Times New Roman" pitchFamily="18" charset="0"/>
              </a:rPr>
              <a:t>λ</a:t>
            </a:r>
            <a:r>
              <a:rPr lang="en-US" sz="2000" dirty="0">
                <a:cs typeface="Times New Roman" pitchFamily="18" charset="0"/>
              </a:rPr>
              <a:t>, </a:t>
            </a:r>
            <a:r>
              <a:rPr lang="el-GR" sz="2000" dirty="0">
                <a:cs typeface="Times New Roman" pitchFamily="18" charset="0"/>
              </a:rPr>
              <a:t>φ</a:t>
            </a:r>
            <a:r>
              <a:rPr lang="en-US" sz="2000" dirty="0">
                <a:cs typeface="Times New Roman" pitchFamily="18" charset="0"/>
              </a:rPr>
              <a:t>)</a:t>
            </a:r>
            <a:endParaRPr lang="el-GR" sz="2000" dirty="0">
              <a:cs typeface="Times New Roman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48267" y="1685460"/>
            <a:ext cx="7703265" cy="61448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74320" eaLnBrk="0" hangingPunct="0">
              <a:lnSpc>
                <a:spcPts val="1800"/>
              </a:lnSpc>
            </a:pPr>
            <a:r>
              <a:rPr lang="en-US" sz="2400" b="1" dirty="0" smtClean="0"/>
              <a:t>Case 1: Both PCSs contain the same GCS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 rot="18673016">
            <a:off x="5775222" y="3722610"/>
            <a:ext cx="132600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dirty="0">
                <a:solidFill>
                  <a:srgbClr val="66FFCC"/>
                </a:solidFill>
              </a:rPr>
              <a:t>Projection</a:t>
            </a:r>
          </a:p>
        </p:txBody>
      </p:sp>
    </p:spTree>
    <p:extLst>
      <p:ext uri="{BB962C8B-B14F-4D97-AF65-F5344CB8AC3E}">
        <p14:creationId xmlns:p14="http://schemas.microsoft.com/office/powerpoint/2010/main" val="34770890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Line 6"/>
          <p:cNvSpPr>
            <a:spLocks noChangeShapeType="1"/>
          </p:cNvSpPr>
          <p:nvPr/>
        </p:nvSpPr>
        <p:spPr bwMode="auto">
          <a:xfrm>
            <a:off x="3550109" y="4830088"/>
            <a:ext cx="3697110" cy="0"/>
          </a:xfrm>
          <a:prstGeom prst="line">
            <a:avLst/>
          </a:prstGeom>
          <a:noFill/>
          <a:ln w="28575">
            <a:solidFill>
              <a:srgbClr val="FFFF99"/>
            </a:solidFill>
            <a:round/>
            <a:headEnd type="none" w="med" len="med"/>
            <a:tailEnd type="triangle" w="med" len="med"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7418" name="Text Box 12"/>
          <p:cNvSpPr txBox="1">
            <a:spLocks noChangeArrowheads="1"/>
          </p:cNvSpPr>
          <p:nvPr/>
        </p:nvSpPr>
        <p:spPr bwMode="auto">
          <a:xfrm>
            <a:off x="3600505" y="4823591"/>
            <a:ext cx="354641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 dirty="0">
                <a:solidFill>
                  <a:srgbClr val="FFFF99"/>
                </a:solidFill>
              </a:rPr>
              <a:t>Geographic Transformation</a:t>
            </a:r>
          </a:p>
        </p:txBody>
      </p:sp>
      <p:sp>
        <p:nvSpPr>
          <p:cNvPr id="17410" name="Rectangle 3"/>
          <p:cNvSpPr>
            <a:spLocks noChangeArrowheads="1"/>
          </p:cNvSpPr>
          <p:nvPr/>
        </p:nvSpPr>
        <p:spPr bwMode="auto">
          <a:xfrm>
            <a:off x="1233064" y="4461267"/>
            <a:ext cx="2336799" cy="762000"/>
          </a:xfrm>
          <a:prstGeom prst="rect">
            <a:avLst/>
          </a:prstGeom>
          <a:solidFill>
            <a:srgbClr val="C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000" dirty="0" smtClean="0">
                <a:solidFill>
                  <a:srgbClr val="CDE07D"/>
                </a:solidFill>
              </a:rPr>
              <a:t>GCS  </a:t>
            </a:r>
            <a:r>
              <a:rPr lang="en-US" sz="2000" dirty="0">
                <a:solidFill>
                  <a:srgbClr val="CDE07D"/>
                </a:solidFill>
              </a:rPr>
              <a:t>A</a:t>
            </a:r>
          </a:p>
        </p:txBody>
      </p:sp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1233064" y="2376797"/>
            <a:ext cx="2336799" cy="762000"/>
          </a:xfrm>
          <a:prstGeom prst="rect">
            <a:avLst/>
          </a:prstGeom>
          <a:solidFill>
            <a:schemeClr val="tx2"/>
          </a:solidFill>
          <a:ln w="12700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000" dirty="0" smtClean="0">
                <a:solidFill>
                  <a:schemeClr val="bg2"/>
                </a:solidFill>
              </a:rPr>
              <a:t>PCS  </a:t>
            </a:r>
            <a:r>
              <a:rPr lang="en-US" sz="2000" dirty="0">
                <a:solidFill>
                  <a:schemeClr val="bg2"/>
                </a:solidFill>
              </a:rPr>
              <a:t>A1</a:t>
            </a:r>
          </a:p>
        </p:txBody>
      </p:sp>
      <p:sp>
        <p:nvSpPr>
          <p:cNvPr id="17412" name="Rectangle 5"/>
          <p:cNvSpPr>
            <a:spLocks noChangeArrowheads="1"/>
          </p:cNvSpPr>
          <p:nvPr/>
        </p:nvSpPr>
        <p:spPr bwMode="auto">
          <a:xfrm>
            <a:off x="7247219" y="4461267"/>
            <a:ext cx="2336799" cy="762000"/>
          </a:xfrm>
          <a:prstGeom prst="rect">
            <a:avLst/>
          </a:prstGeom>
          <a:solidFill>
            <a:srgbClr val="C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000" dirty="0" smtClean="0">
                <a:solidFill>
                  <a:srgbClr val="CDE07D"/>
                </a:solidFill>
              </a:rPr>
              <a:t>GCS  </a:t>
            </a:r>
            <a:r>
              <a:rPr lang="en-US" sz="2000" dirty="0">
                <a:solidFill>
                  <a:srgbClr val="CDE07D"/>
                </a:solidFill>
              </a:rPr>
              <a:t>B</a:t>
            </a: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7247219" y="2376797"/>
            <a:ext cx="2336799" cy="762000"/>
          </a:xfrm>
          <a:prstGeom prst="rect">
            <a:avLst/>
          </a:prstGeom>
          <a:solidFill>
            <a:schemeClr val="tx2"/>
          </a:solidFill>
          <a:ln w="12700">
            <a:solidFill>
              <a:srgbClr val="969696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000" dirty="0" smtClean="0">
                <a:solidFill>
                  <a:schemeClr val="bg2"/>
                </a:solidFill>
              </a:rPr>
              <a:t>PCS  </a:t>
            </a:r>
            <a:r>
              <a:rPr lang="en-US" sz="2000" dirty="0">
                <a:solidFill>
                  <a:schemeClr val="bg2"/>
                </a:solidFill>
              </a:rPr>
              <a:t>B1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09982" y="1175660"/>
            <a:ext cx="7058460" cy="88465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endParaRPr lang="en-US" sz="2000" b="1" dirty="0" smtClean="0">
              <a:ea typeface="+mn-ea"/>
              <a:cs typeface="+mn-cs"/>
            </a:endParaRPr>
          </a:p>
          <a:p>
            <a:pPr algn="ctr" eaLnBrk="0" hangingPunct="0">
              <a:lnSpc>
                <a:spcPts val="1800"/>
              </a:lnSpc>
            </a:pPr>
            <a:r>
              <a:rPr lang="en-US" sz="2400" b="1" dirty="0" smtClean="0">
                <a:ea typeface="+mn-ea"/>
                <a:cs typeface="+mn-cs"/>
              </a:rPr>
              <a:t>Case 2: Each PCS contains a different GCS</a:t>
            </a:r>
          </a:p>
        </p:txBody>
      </p:sp>
      <p:sp>
        <p:nvSpPr>
          <p:cNvPr id="17" name="Text Box 23"/>
          <p:cNvSpPr txBox="1">
            <a:spLocks noChangeArrowheads="1"/>
          </p:cNvSpPr>
          <p:nvPr/>
        </p:nvSpPr>
        <p:spPr bwMode="auto">
          <a:xfrm>
            <a:off x="1009982" y="482028"/>
            <a:ext cx="94107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3200" b="1" dirty="0" smtClean="0">
                <a:latin typeface="+mj-lt"/>
              </a:rPr>
              <a:t>What is happening when we project data?</a:t>
            </a:r>
            <a:endParaRPr lang="en-US" sz="3200" b="1" dirty="0">
              <a:latin typeface="+mj-lt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9718425" y="4442157"/>
            <a:ext cx="11095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dirty="0">
                <a:cs typeface="Times New Roman" pitchFamily="18" charset="0"/>
              </a:rPr>
              <a:t>(</a:t>
            </a:r>
            <a:r>
              <a:rPr lang="en-US" sz="2000" dirty="0" err="1">
                <a:cs typeface="Times New Roman" pitchFamily="18" charset="0"/>
              </a:rPr>
              <a:t>lon</a:t>
            </a:r>
            <a:r>
              <a:rPr lang="en-US" sz="2000" dirty="0">
                <a:cs typeface="Times New Roman" pitchFamily="18" charset="0"/>
              </a:rPr>
              <a:t>, </a:t>
            </a:r>
            <a:r>
              <a:rPr lang="en-US" sz="2000" dirty="0" err="1">
                <a:cs typeface="Times New Roman" pitchFamily="18" charset="0"/>
              </a:rPr>
              <a:t>lat</a:t>
            </a:r>
            <a:r>
              <a:rPr lang="en-US" sz="2000" dirty="0">
                <a:cs typeface="Times New Roman" pitchFamily="18" charset="0"/>
              </a:rPr>
              <a:t>)</a:t>
            </a:r>
            <a:endParaRPr lang="el-GR" sz="2000" dirty="0">
              <a:cs typeface="Times New Roman" pitchFamily="18" charset="0"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9817554" y="2558052"/>
            <a:ext cx="7521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dirty="0"/>
              <a:t>(x, y)</a:t>
            </a: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9663624" y="4789177"/>
            <a:ext cx="1219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2000" dirty="0">
                <a:cs typeface="Times New Roman" pitchFamily="18" charset="0"/>
              </a:rPr>
              <a:t>(</a:t>
            </a:r>
            <a:r>
              <a:rPr lang="el-GR" sz="2000" dirty="0">
                <a:cs typeface="Times New Roman" pitchFamily="18" charset="0"/>
              </a:rPr>
              <a:t>λ</a:t>
            </a:r>
            <a:r>
              <a:rPr lang="en-US" sz="2000" dirty="0">
                <a:cs typeface="Times New Roman" pitchFamily="18" charset="0"/>
              </a:rPr>
              <a:t>, </a:t>
            </a:r>
            <a:r>
              <a:rPr lang="el-GR" sz="2000" dirty="0">
                <a:cs typeface="Times New Roman" pitchFamily="18" charset="0"/>
              </a:rPr>
              <a:t>φ</a:t>
            </a:r>
            <a:r>
              <a:rPr lang="en-US" sz="2000" dirty="0">
                <a:cs typeface="Times New Roman" pitchFamily="18" charset="0"/>
              </a:rPr>
              <a:t>)</a:t>
            </a:r>
            <a:endParaRPr lang="el-GR" sz="2000" dirty="0"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752616" y="3138762"/>
            <a:ext cx="1326004" cy="1312952"/>
            <a:chOff x="7290474" y="3138452"/>
            <a:chExt cx="1326004" cy="1312952"/>
          </a:xfrm>
        </p:grpSpPr>
        <p:sp>
          <p:nvSpPr>
            <p:cNvPr id="17416" name="Line 9"/>
            <p:cNvSpPr>
              <a:spLocks noChangeShapeType="1"/>
            </p:cNvSpPr>
            <p:nvPr/>
          </p:nvSpPr>
          <p:spPr bwMode="auto">
            <a:xfrm>
              <a:off x="7953476" y="3897050"/>
              <a:ext cx="0" cy="554354"/>
            </a:xfrm>
            <a:prstGeom prst="line">
              <a:avLst/>
            </a:prstGeom>
            <a:noFill/>
            <a:ln w="28575">
              <a:solidFill>
                <a:srgbClr val="66FFCC"/>
              </a:solidFill>
              <a:round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23" name="Text Box 11"/>
            <p:cNvSpPr txBox="1">
              <a:spLocks noChangeArrowheads="1"/>
            </p:cNvSpPr>
            <p:nvPr/>
          </p:nvSpPr>
          <p:spPr bwMode="auto">
            <a:xfrm>
              <a:off x="7290474" y="3573096"/>
              <a:ext cx="1326004" cy="400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000" dirty="0">
                  <a:solidFill>
                    <a:srgbClr val="66FFCC"/>
                  </a:solidFill>
                </a:rPr>
                <a:t>Projection</a:t>
              </a:r>
            </a:p>
          </p:txBody>
        </p:sp>
        <p:sp>
          <p:nvSpPr>
            <p:cNvPr id="27" name="Line 9"/>
            <p:cNvSpPr>
              <a:spLocks noChangeShapeType="1"/>
            </p:cNvSpPr>
            <p:nvPr/>
          </p:nvSpPr>
          <p:spPr bwMode="auto">
            <a:xfrm>
              <a:off x="7964010" y="3138452"/>
              <a:ext cx="0" cy="554354"/>
            </a:xfrm>
            <a:prstGeom prst="line">
              <a:avLst/>
            </a:prstGeom>
            <a:noFill/>
            <a:ln w="28575">
              <a:solidFill>
                <a:srgbClr val="66FFCC"/>
              </a:solidFill>
              <a:round/>
              <a:headEnd type="triangle" w="med" len="med"/>
              <a:tailEnd type="none" w="med" len="med"/>
            </a:ln>
          </p:spPr>
          <p:txBody>
            <a:bodyPr wrap="none"/>
            <a:lstStyle/>
            <a:p>
              <a:endPara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738461" y="3138762"/>
            <a:ext cx="1326004" cy="1312952"/>
            <a:chOff x="7290474" y="3138452"/>
            <a:chExt cx="1326004" cy="1312952"/>
          </a:xfrm>
        </p:grpSpPr>
        <p:sp>
          <p:nvSpPr>
            <p:cNvPr id="30" name="Line 9"/>
            <p:cNvSpPr>
              <a:spLocks noChangeShapeType="1"/>
            </p:cNvSpPr>
            <p:nvPr/>
          </p:nvSpPr>
          <p:spPr bwMode="auto">
            <a:xfrm>
              <a:off x="7953476" y="3897050"/>
              <a:ext cx="0" cy="554354"/>
            </a:xfrm>
            <a:prstGeom prst="line">
              <a:avLst/>
            </a:prstGeom>
            <a:noFill/>
            <a:ln w="28575">
              <a:solidFill>
                <a:srgbClr val="66FFCC"/>
              </a:solidFill>
              <a:round/>
              <a:headEnd type="none" w="med" len="med"/>
              <a:tailEnd type="triangle" w="med" len="med"/>
            </a:ln>
          </p:spPr>
          <p:txBody>
            <a:bodyPr wrap="none"/>
            <a:lstStyle/>
            <a:p>
              <a:endPara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31" name="Text Box 11"/>
            <p:cNvSpPr txBox="1">
              <a:spLocks noChangeArrowheads="1"/>
            </p:cNvSpPr>
            <p:nvPr/>
          </p:nvSpPr>
          <p:spPr bwMode="auto">
            <a:xfrm>
              <a:off x="7290474" y="3573096"/>
              <a:ext cx="1326004" cy="4001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2000" dirty="0">
                  <a:solidFill>
                    <a:srgbClr val="66FFCC"/>
                  </a:solidFill>
                </a:rPr>
                <a:t>Projection</a:t>
              </a:r>
            </a:p>
          </p:txBody>
        </p:sp>
        <p:sp>
          <p:nvSpPr>
            <p:cNvPr id="32" name="Line 9"/>
            <p:cNvSpPr>
              <a:spLocks noChangeShapeType="1"/>
            </p:cNvSpPr>
            <p:nvPr/>
          </p:nvSpPr>
          <p:spPr bwMode="auto">
            <a:xfrm>
              <a:off x="7964010" y="3138452"/>
              <a:ext cx="0" cy="554354"/>
            </a:xfrm>
            <a:prstGeom prst="line">
              <a:avLst/>
            </a:prstGeom>
            <a:noFill/>
            <a:ln w="28575">
              <a:solidFill>
                <a:srgbClr val="66FFCC"/>
              </a:solidFill>
              <a:round/>
              <a:headEnd type="none" w="med" len="med"/>
              <a:tailEnd type="none" w="med" len="med"/>
            </a:ln>
          </p:spPr>
          <p:txBody>
            <a:bodyPr wrap="none"/>
            <a:lstStyle/>
            <a:p>
              <a:endPara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54800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335686"/>
            <a:ext cx="5029200" cy="584775"/>
          </a:xfrm>
        </p:spPr>
        <p:txBody>
          <a:bodyPr/>
          <a:lstStyle/>
          <a:p>
            <a:r>
              <a:rPr lang="en-US" dirty="0" smtClean="0"/>
              <a:t>Geometry</a:t>
            </a:r>
            <a:endParaRPr lang="en-US" dirty="0"/>
          </a:p>
        </p:txBody>
      </p:sp>
      <p:pic>
        <p:nvPicPr>
          <p:cNvPr id="3" name="Snagit_PPT65D6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69" b="44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866678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9698" y="466742"/>
            <a:ext cx="10363200" cy="492443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Geographic </a:t>
            </a:r>
            <a:r>
              <a:rPr lang="en-US" dirty="0" smtClean="0"/>
              <a:t>Transformations (GT)</a:t>
            </a:r>
            <a:endParaRPr lang="en-US" dirty="0"/>
          </a:p>
        </p:txBody>
      </p:sp>
      <p:sp>
        <p:nvSpPr>
          <p:cNvPr id="377859" name="Rectangle 3"/>
          <p:cNvSpPr>
            <a:spLocks noGrp="1" noChangeArrowheads="1"/>
          </p:cNvSpPr>
          <p:nvPr>
            <p:ph sz="quarter" idx="10"/>
          </p:nvPr>
        </p:nvSpPr>
        <p:spPr>
          <a:xfrm>
            <a:off x="1176867" y="1367474"/>
            <a:ext cx="10056284" cy="480472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Convert from one GCS to another GCS</a:t>
            </a:r>
          </a:p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r>
              <a:rPr lang="en-US" dirty="0" smtClean="0"/>
              <a:t>Suitable for a particular area</a:t>
            </a:r>
          </a:p>
          <a:p>
            <a:pPr marL="0" indent="0" eaLnBrk="1" hangingPunct="1">
              <a:buNone/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Defined in a particular direction</a:t>
            </a:r>
          </a:p>
          <a:p>
            <a:pPr lvl="1">
              <a:defRPr/>
            </a:pPr>
            <a:r>
              <a:rPr lang="en-US" dirty="0" smtClean="0"/>
              <a:t>For example, NAD27 to WGS84</a:t>
            </a:r>
          </a:p>
          <a:p>
            <a:pPr lvl="1">
              <a:defRPr/>
            </a:pPr>
            <a:r>
              <a:rPr lang="en-US" dirty="0"/>
              <a:t>All are </a:t>
            </a:r>
            <a:r>
              <a:rPr lang="en-US" dirty="0" smtClean="0"/>
              <a:t>reversible</a:t>
            </a:r>
          </a:p>
          <a:p>
            <a:pPr marL="283464" lvl="1" indent="0">
              <a:buNone/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May be more than one applicable GT</a:t>
            </a:r>
          </a:p>
          <a:p>
            <a:pPr eaLnBrk="1" hangingPunct="1">
              <a:defRPr/>
            </a:pPr>
            <a:endParaRPr lang="en-US" dirty="0" smtClean="0"/>
          </a:p>
          <a:p>
            <a:pPr marL="0" indent="0" eaLnBrk="1" hangingPunct="1">
              <a:buNone/>
              <a:defRPr/>
            </a:pPr>
            <a:endParaRPr lang="en-US" dirty="0" smtClean="0"/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48956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4127" y="433410"/>
            <a:ext cx="10363200" cy="738664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Arial" charset="0"/>
                <a:ea typeface="ＭＳ Ｐゴシック" charset="-128"/>
              </a:rPr>
              <a:t>There are 38 transformations </a:t>
            </a:r>
            <a:r>
              <a:rPr lang="en-US" dirty="0">
                <a:latin typeface="Arial" charset="0"/>
                <a:ea typeface="ＭＳ Ｐゴシック" charset="-128"/>
              </a:rPr>
              <a:t>between GCS_North_American_1927 and GCS_WGS_1984</a:t>
            </a:r>
            <a:endParaRPr lang="en-US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64515" name="Content Placeholder 3" descr="AreaOfUseDemo_NAD27.png"/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357914" y="1470345"/>
            <a:ext cx="6522228" cy="3429000"/>
          </a:xfrm>
        </p:spPr>
      </p:pic>
      <p:sp>
        <p:nvSpPr>
          <p:cNvPr id="3" name="TextBox 2"/>
          <p:cNvSpPr txBox="1"/>
          <p:nvPr/>
        </p:nvSpPr>
        <p:spPr>
          <a:xfrm>
            <a:off x="1436192" y="5391891"/>
            <a:ext cx="9063581" cy="652885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2000" b="1" dirty="0" smtClean="0"/>
              <a:t>Which is best? </a:t>
            </a:r>
          </a:p>
          <a:p>
            <a:pPr eaLnBrk="0" hangingPunct="0">
              <a:lnSpc>
                <a:spcPts val="1800"/>
              </a:lnSpc>
            </a:pPr>
            <a:endParaRPr lang="en-US" sz="2000" b="1" dirty="0" smtClean="0"/>
          </a:p>
          <a:p>
            <a:pPr eaLnBrk="0" hangingPunct="0">
              <a:lnSpc>
                <a:spcPts val="1800"/>
              </a:lnSpc>
            </a:pPr>
            <a:r>
              <a:rPr lang="en-US" sz="2000" b="1" dirty="0" smtClean="0">
                <a:ea typeface="ＭＳ Ｐゴシック" charset="-128"/>
              </a:rPr>
              <a:t>Depends </a:t>
            </a:r>
            <a:r>
              <a:rPr lang="en-US" sz="2000" b="1" dirty="0">
                <a:ea typeface="ＭＳ Ｐゴシック" charset="-128"/>
              </a:rPr>
              <a:t>on the region covered by your data</a:t>
            </a:r>
          </a:p>
          <a:p>
            <a:pPr algn="l" eaLnBrk="0" hangingPunct="0">
              <a:lnSpc>
                <a:spcPts val="1800"/>
              </a:lnSpc>
            </a:pPr>
            <a:endParaRPr lang="en-US" sz="2400" b="1" dirty="0" smtClean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5991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Box 2"/>
          <p:cNvSpPr txBox="1">
            <a:spLocks noChangeArrowheads="1"/>
          </p:cNvSpPr>
          <p:nvPr/>
        </p:nvSpPr>
        <p:spPr bwMode="auto">
          <a:xfrm>
            <a:off x="596868" y="510221"/>
            <a:ext cx="1127388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sz="2400" b="1" dirty="0">
                <a:ea typeface="ＭＳ Ｐゴシック" charset="-128"/>
              </a:rPr>
              <a:t>Why do we need to transform our data</a:t>
            </a:r>
            <a:r>
              <a:rPr lang="en-US" sz="2400" b="1" dirty="0" smtClean="0">
                <a:ea typeface="ＭＳ Ｐゴシック" charset="-128"/>
              </a:rPr>
              <a:t>?</a:t>
            </a:r>
            <a:endParaRPr lang="en-US" sz="2400" b="1" dirty="0">
              <a:ea typeface="ＭＳ Ｐゴシック" charset="-128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99878" y="1201510"/>
            <a:ext cx="9080500" cy="5289803"/>
            <a:chOff x="1049908" y="1201510"/>
            <a:chExt cx="6810375" cy="5289803"/>
          </a:xfrm>
        </p:grpSpPr>
        <p:pic>
          <p:nvPicPr>
            <p:cNvPr id="14338" name="Picture 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49908" y="1201510"/>
              <a:ext cx="6810375" cy="4714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Oval 3"/>
            <p:cNvSpPr/>
            <p:nvPr/>
          </p:nvSpPr>
          <p:spPr bwMode="auto">
            <a:xfrm>
              <a:off x="1512888" y="4321417"/>
              <a:ext cx="1300162" cy="984250"/>
            </a:xfrm>
            <a:prstGeom prst="ellipse">
              <a:avLst/>
            </a:prstGeom>
            <a:noFill/>
            <a:ln w="571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" name="Oval 4"/>
            <p:cNvSpPr/>
            <p:nvPr/>
          </p:nvSpPr>
          <p:spPr bwMode="auto">
            <a:xfrm>
              <a:off x="2309813" y="2341265"/>
              <a:ext cx="1146175" cy="696912"/>
            </a:xfrm>
            <a:prstGeom prst="ellipse">
              <a:avLst/>
            </a:prstGeom>
            <a:noFill/>
            <a:ln w="444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0" hangingPunct="0"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016378" y="6184073"/>
              <a:ext cx="4877435" cy="307240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eaLnBrk="0" hangingPunct="0">
                <a:lnSpc>
                  <a:spcPts val="1800"/>
                </a:lnSpc>
              </a:pPr>
              <a:r>
                <a:rPr lang="en-US" sz="1400" b="1" dirty="0"/>
                <a:t>European Datum 1950 vs. </a:t>
              </a:r>
              <a:r>
                <a:rPr lang="en-US" sz="1400" b="1" dirty="0">
                  <a:ea typeface="ＭＳ Ｐゴシック" charset="-128"/>
                </a:rPr>
                <a:t>World Geodetic System 1984</a:t>
              </a:r>
              <a:endParaRPr lang="en-US" sz="1400" b="1" dirty="0"/>
            </a:p>
            <a:p>
              <a:pPr algn="l" eaLnBrk="0" hangingPunct="0">
                <a:lnSpc>
                  <a:spcPts val="1800"/>
                </a:lnSpc>
              </a:pPr>
              <a:endParaRPr lang="en-US" sz="1400" b="1" dirty="0" smtClean="0"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91638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925286" y="3060742"/>
            <a:ext cx="5029200" cy="338554"/>
          </a:xfrm>
        </p:spPr>
        <p:txBody>
          <a:bodyPr/>
          <a:lstStyle/>
          <a:p>
            <a:r>
              <a:rPr lang="en-US" dirty="0" smtClean="0">
                <a:hlinkClick r:id="rId3" action="ppaction://hlinkfile"/>
              </a:rPr>
              <a:t>Demo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1750883"/>
            <a:ext cx="5486400" cy="1169551"/>
          </a:xfrm>
        </p:spPr>
        <p:txBody>
          <a:bodyPr/>
          <a:lstStyle/>
          <a:p>
            <a:r>
              <a:rPr lang="en-US" dirty="0" smtClean="0"/>
              <a:t>Projection between different GCSs</a:t>
            </a:r>
            <a:endParaRPr lang="en-US" dirty="0"/>
          </a:p>
        </p:txBody>
      </p:sp>
      <p:pic>
        <p:nvPicPr>
          <p:cNvPr id="17" name="Snagit_PPTE3C3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2" r="14872"/>
          <a:stretch/>
        </p:blipFill>
        <p:spPr/>
      </p:pic>
    </p:spTree>
    <p:extLst>
      <p:ext uri="{BB962C8B-B14F-4D97-AF65-F5344CB8AC3E}">
        <p14:creationId xmlns:p14="http://schemas.microsoft.com/office/powerpoint/2010/main" val="118590769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7796" y="1546168"/>
            <a:ext cx="6127845" cy="1169551"/>
          </a:xfrm>
        </p:spPr>
        <p:txBody>
          <a:bodyPr/>
          <a:lstStyle/>
          <a:p>
            <a:r>
              <a:rPr lang="en-US" dirty="0" smtClean="0"/>
              <a:t>Resolution and Tolerance</a:t>
            </a:r>
            <a:endParaRPr lang="en-US" dirty="0"/>
          </a:p>
        </p:txBody>
      </p:sp>
      <p:pic>
        <p:nvPicPr>
          <p:cNvPr id="9" name="Snagit_PPT8093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95" r="36795"/>
          <a:stretch>
            <a:fillRect/>
          </a:stretch>
        </p:blipFill>
        <p:spPr>
          <a:xfrm>
            <a:off x="7315200" y="-8467"/>
            <a:ext cx="4876800" cy="6858000"/>
          </a:xfrm>
        </p:spPr>
      </p:pic>
    </p:spTree>
    <p:extLst>
      <p:ext uri="{BB962C8B-B14F-4D97-AF65-F5344CB8AC3E}">
        <p14:creationId xmlns:p14="http://schemas.microsoft.com/office/powerpoint/2010/main" val="25837834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567" y="510220"/>
            <a:ext cx="10363200" cy="369332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XY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28953" y="1086295"/>
            <a:ext cx="9753600" cy="23043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Numeric precision used to store x, y coordinate values</a:t>
            </a:r>
          </a:p>
          <a:p>
            <a:pPr>
              <a:defRPr/>
            </a:pPr>
            <a:r>
              <a:rPr lang="en-US" dirty="0"/>
              <a:t>All coordinates lie on coordinate </a:t>
            </a:r>
            <a:r>
              <a:rPr lang="en-US" dirty="0" smtClean="0"/>
              <a:t>grid</a:t>
            </a:r>
            <a:endParaRPr lang="en-US" dirty="0"/>
          </a:p>
          <a:p>
            <a:pPr>
              <a:defRPr/>
            </a:pPr>
            <a:r>
              <a:rPr lang="en-US" dirty="0" smtClean="0"/>
              <a:t>Default value is 0.0001 meters or equivalent</a:t>
            </a:r>
          </a:p>
          <a:p>
            <a:pPr lvl="1">
              <a:defRPr/>
            </a:pPr>
            <a:r>
              <a:rPr lang="en-US" dirty="0"/>
              <a:t>x</a:t>
            </a:r>
            <a:r>
              <a:rPr lang="en-US" baseline="-25000" dirty="0" smtClean="0"/>
              <a:t>1 </a:t>
            </a:r>
            <a:r>
              <a:rPr lang="en-US" dirty="0" smtClean="0"/>
              <a:t> = 5.1234, x</a:t>
            </a:r>
            <a:r>
              <a:rPr lang="en-US" baseline="-25000" dirty="0" smtClean="0"/>
              <a:t>2 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5.1235 stored as unique coordinate values</a:t>
            </a:r>
          </a:p>
          <a:p>
            <a:pPr lvl="1">
              <a:defRPr/>
            </a:pPr>
            <a:r>
              <a:rPr lang="en-US" dirty="0"/>
              <a:t>x</a:t>
            </a:r>
            <a:r>
              <a:rPr lang="en-US" baseline="-25000" dirty="0"/>
              <a:t>1 </a:t>
            </a:r>
            <a:r>
              <a:rPr lang="en-US" dirty="0"/>
              <a:t> = </a:t>
            </a:r>
            <a:r>
              <a:rPr lang="en-US" dirty="0" smtClean="0"/>
              <a:t>5.12344, </a:t>
            </a:r>
            <a:r>
              <a:rPr lang="en-US" dirty="0"/>
              <a:t>x</a:t>
            </a:r>
            <a:r>
              <a:rPr lang="en-US" baseline="-25000" dirty="0"/>
              <a:t>2 </a:t>
            </a:r>
            <a:r>
              <a:rPr lang="en-US" dirty="0"/>
              <a:t> = </a:t>
            </a:r>
            <a:r>
              <a:rPr lang="en-US" dirty="0" smtClean="0"/>
              <a:t>5.12345 both stored as 5.1234</a:t>
            </a:r>
          </a:p>
          <a:p>
            <a:pPr lvl="1">
              <a:defRPr/>
            </a:pPr>
            <a:r>
              <a:rPr lang="en-US" dirty="0" smtClean="0"/>
              <a:t>Each square in grid is 0.0001 x 0.0001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078" y="3659430"/>
            <a:ext cx="3646177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1150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012" y="510220"/>
            <a:ext cx="10363200" cy="369332"/>
          </a:xfrm>
        </p:spPr>
        <p:txBody>
          <a:bodyPr/>
          <a:lstStyle/>
          <a:p>
            <a:r>
              <a:rPr lang="en-US" dirty="0" smtClean="0"/>
              <a:t>XY Tolerance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01181" y="1176830"/>
            <a:ext cx="9753600" cy="3429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Minimum distance between coordinates when processing features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Simple geometry validation</a:t>
            </a:r>
          </a:p>
          <a:p>
            <a:pPr lvl="1"/>
            <a:r>
              <a:rPr lang="en-US" dirty="0" smtClean="0"/>
              <a:t>Topological operations such as Buffer</a:t>
            </a:r>
          </a:p>
          <a:p>
            <a:pPr lvl="1"/>
            <a:r>
              <a:rPr lang="en-US" dirty="0" smtClean="0"/>
              <a:t>Relational operations</a:t>
            </a:r>
          </a:p>
          <a:p>
            <a:pPr lvl="1"/>
            <a:r>
              <a:rPr lang="en-US" dirty="0" smtClean="0"/>
              <a:t>Editing operations</a:t>
            </a:r>
          </a:p>
          <a:p>
            <a:pPr lvl="1"/>
            <a:endParaRPr lang="en-US" dirty="0"/>
          </a:p>
        </p:txBody>
      </p:sp>
      <p:pic>
        <p:nvPicPr>
          <p:cNvPr id="2064" name="Picture 16" descr="C:\Users\anne2440\AppData\Local\Temp\SNAGHTML21a586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503" y="1646413"/>
            <a:ext cx="4223686" cy="4862672"/>
          </a:xfrm>
          <a:prstGeom prst="rect">
            <a:avLst/>
          </a:prstGeom>
          <a:pattFill prst="lgGrid">
            <a:fgClr>
              <a:schemeClr val="tx1"/>
            </a:fgClr>
            <a:bgClr>
              <a:schemeClr val="tx1">
                <a:lumMod val="85000"/>
              </a:schemeClr>
            </a:bgClr>
          </a:pattFill>
        </p:spPr>
      </p:pic>
    </p:spTree>
    <p:extLst>
      <p:ext uri="{BB962C8B-B14F-4D97-AF65-F5344CB8AC3E}">
        <p14:creationId xmlns:p14="http://schemas.microsoft.com/office/powerpoint/2010/main" val="13610092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457" y="352276"/>
            <a:ext cx="10363200" cy="369332"/>
          </a:xfrm>
        </p:spPr>
        <p:txBody>
          <a:bodyPr/>
          <a:lstStyle/>
          <a:p>
            <a:r>
              <a:rPr lang="en-US" dirty="0" smtClean="0"/>
              <a:t>XY Tolerance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1551146" y="1645653"/>
            <a:ext cx="3200400" cy="3200398"/>
            <a:chOff x="2611455" y="1050443"/>
            <a:chExt cx="2057400" cy="2743200"/>
          </a:xfrm>
        </p:grpSpPr>
        <p:sp>
          <p:nvSpPr>
            <p:cNvPr id="3" name="Rectangle 2"/>
            <p:cNvSpPr/>
            <p:nvPr/>
          </p:nvSpPr>
          <p:spPr bwMode="auto">
            <a:xfrm>
              <a:off x="2611455" y="1050443"/>
              <a:ext cx="2057400" cy="274320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5" name="Straight Arrow Connector 4"/>
            <p:cNvCxnSpPr/>
            <p:nvPr/>
          </p:nvCxnSpPr>
          <p:spPr bwMode="auto">
            <a:xfrm flipV="1">
              <a:off x="2611455" y="1107710"/>
              <a:ext cx="2008966" cy="267913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</p:grpSp>
      <p:cxnSp>
        <p:nvCxnSpPr>
          <p:cNvPr id="19" name="Straight Connector 18"/>
          <p:cNvCxnSpPr>
            <a:stCxn id="18" idx="2"/>
            <a:endCxn id="12" idx="6"/>
          </p:cNvCxnSpPr>
          <p:nvPr/>
        </p:nvCxnSpPr>
        <p:spPr bwMode="auto">
          <a:xfrm>
            <a:off x="448286" y="3674001"/>
            <a:ext cx="1566249" cy="0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Oval 11"/>
          <p:cNvSpPr/>
          <p:nvPr/>
        </p:nvSpPr>
        <p:spPr bwMode="auto">
          <a:xfrm flipH="1" flipV="1">
            <a:off x="2014535" y="3582561"/>
            <a:ext cx="182880" cy="182880"/>
          </a:xfrm>
          <a:prstGeom prst="ellipse">
            <a:avLst/>
          </a:prstGeom>
          <a:solidFill>
            <a:srgbClr val="FF5050"/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 flipH="1" flipV="1">
            <a:off x="265406" y="3582561"/>
            <a:ext cx="182880" cy="182880"/>
          </a:xfrm>
          <a:prstGeom prst="ellipse">
            <a:avLst/>
          </a:prstGeom>
          <a:solidFill>
            <a:srgbClr val="FF5050"/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891046" y="1996550"/>
            <a:ext cx="1516752" cy="182881"/>
            <a:chOff x="116422" y="3091566"/>
            <a:chExt cx="1137564" cy="182881"/>
          </a:xfrm>
        </p:grpSpPr>
        <p:cxnSp>
          <p:nvCxnSpPr>
            <p:cNvPr id="30" name="Straight Connector 29"/>
            <p:cNvCxnSpPr>
              <a:stCxn id="32" idx="2"/>
              <a:endCxn id="31" idx="6"/>
            </p:cNvCxnSpPr>
            <p:nvPr/>
          </p:nvCxnSpPr>
          <p:spPr bwMode="auto">
            <a:xfrm>
              <a:off x="253582" y="3183006"/>
              <a:ext cx="863244" cy="1"/>
            </a:xfrm>
            <a:prstGeom prst="line">
              <a:avLst/>
            </a:prstGeom>
            <a:noFill/>
            <a:ln w="3810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1" name="Oval 30"/>
            <p:cNvSpPr/>
            <p:nvPr/>
          </p:nvSpPr>
          <p:spPr bwMode="auto">
            <a:xfrm flipH="1" flipV="1">
              <a:off x="1116826" y="3091567"/>
              <a:ext cx="137160" cy="182880"/>
            </a:xfrm>
            <a:prstGeom prst="ellipse">
              <a:avLst/>
            </a:prstGeom>
            <a:solidFill>
              <a:srgbClr val="FF5050"/>
            </a:solidFill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2" name="Oval 31"/>
            <p:cNvSpPr/>
            <p:nvPr/>
          </p:nvSpPr>
          <p:spPr bwMode="auto">
            <a:xfrm flipH="1" flipV="1">
              <a:off x="116422" y="3091566"/>
              <a:ext cx="137160" cy="182880"/>
            </a:xfrm>
            <a:prstGeom prst="ellipse">
              <a:avLst/>
            </a:prstGeom>
            <a:solidFill>
              <a:srgbClr val="FF5050"/>
            </a:solidFill>
            <a:ln w="28575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955442" y="1645652"/>
            <a:ext cx="3200400" cy="3200400"/>
            <a:chOff x="3143841" y="887870"/>
            <a:chExt cx="2400300" cy="3200400"/>
          </a:xfrm>
        </p:grpSpPr>
        <p:sp>
          <p:nvSpPr>
            <p:cNvPr id="35" name="Rectangle 34"/>
            <p:cNvSpPr/>
            <p:nvPr/>
          </p:nvSpPr>
          <p:spPr bwMode="auto">
            <a:xfrm>
              <a:off x="3143841" y="887870"/>
              <a:ext cx="2400300" cy="3200400"/>
            </a:xfrm>
            <a:prstGeom prst="rect">
              <a:avLst/>
            </a:prstGeom>
            <a:solidFill>
              <a:schemeClr val="tx1">
                <a:lumMod val="8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 bwMode="auto">
            <a:xfrm flipV="1">
              <a:off x="3143841" y="887871"/>
              <a:ext cx="2400300" cy="3200399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>
                  <a:lumMod val="50000"/>
                </a:schemeClr>
              </a:solidFill>
              <a:prstDash val="solid"/>
              <a:round/>
              <a:headEnd type="arrow" w="med" len="med"/>
              <a:tailEnd type="arrow" w="med" len="med"/>
            </a:ln>
            <a:effectLst/>
          </p:spPr>
        </p:cxnSp>
      </p:grpSp>
      <p:sp>
        <p:nvSpPr>
          <p:cNvPr id="40" name="Oval 39"/>
          <p:cNvSpPr/>
          <p:nvPr/>
        </p:nvSpPr>
        <p:spPr bwMode="auto">
          <a:xfrm rot="20147009" flipH="1" flipV="1">
            <a:off x="7627103" y="3604178"/>
            <a:ext cx="182880" cy="182880"/>
          </a:xfrm>
          <a:prstGeom prst="ellipse">
            <a:avLst/>
          </a:prstGeom>
          <a:solidFill>
            <a:srgbClr val="FF5050"/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47" name="Right Arrow 46"/>
          <p:cNvSpPr/>
          <p:nvPr/>
        </p:nvSpPr>
        <p:spPr bwMode="auto">
          <a:xfrm>
            <a:off x="5051541" y="2852382"/>
            <a:ext cx="2304300" cy="96413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cxnSp>
        <p:nvCxnSpPr>
          <p:cNvPr id="67" name="Straight Connector 66"/>
          <p:cNvCxnSpPr>
            <a:stCxn id="39" idx="2"/>
          </p:cNvCxnSpPr>
          <p:nvPr/>
        </p:nvCxnSpPr>
        <p:spPr bwMode="auto">
          <a:xfrm flipV="1">
            <a:off x="9518134" y="1842448"/>
            <a:ext cx="1836803" cy="1189053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3" name="Oval 42"/>
          <p:cNvSpPr/>
          <p:nvPr/>
        </p:nvSpPr>
        <p:spPr bwMode="auto">
          <a:xfrm rot="21062451" flipH="1" flipV="1">
            <a:off x="11263497" y="1751008"/>
            <a:ext cx="182880" cy="182880"/>
          </a:xfrm>
          <a:prstGeom prst="ellipse">
            <a:avLst/>
          </a:prstGeom>
          <a:solidFill>
            <a:srgbClr val="FF5050"/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cxnSp>
        <p:nvCxnSpPr>
          <p:cNvPr id="69" name="Straight Connector 68"/>
          <p:cNvCxnSpPr>
            <a:stCxn id="40" idx="2"/>
            <a:endCxn id="39" idx="6"/>
          </p:cNvCxnSpPr>
          <p:nvPr/>
        </p:nvCxnSpPr>
        <p:spPr bwMode="auto">
          <a:xfrm flipV="1">
            <a:off x="7801936" y="3106515"/>
            <a:ext cx="1549412" cy="551596"/>
          </a:xfrm>
          <a:prstGeom prst="line">
            <a:avLst/>
          </a:prstGeom>
          <a:noFill/>
          <a:ln w="38100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Oval 38"/>
          <p:cNvSpPr/>
          <p:nvPr/>
        </p:nvSpPr>
        <p:spPr bwMode="auto">
          <a:xfrm rot="20147009" flipH="1" flipV="1">
            <a:off x="9343301" y="2977568"/>
            <a:ext cx="182880" cy="182880"/>
          </a:xfrm>
          <a:prstGeom prst="ellipse">
            <a:avLst/>
          </a:prstGeom>
          <a:solidFill>
            <a:srgbClr val="FF5050"/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26869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7" grpId="0" animBg="1"/>
      <p:bldP spid="43" grpId="0" animBg="1"/>
      <p:bldP spid="3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 action="ppaction://hlinkfile"/>
              </a:rPr>
              <a:t>Demo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94242" y="1881915"/>
            <a:ext cx="5486400" cy="584775"/>
          </a:xfrm>
        </p:spPr>
        <p:txBody>
          <a:bodyPr/>
          <a:lstStyle/>
          <a:p>
            <a:r>
              <a:rPr lang="en-US" dirty="0" smtClean="0"/>
              <a:t>Merge polygons</a:t>
            </a:r>
            <a:endParaRPr lang="en-US" dirty="0"/>
          </a:p>
        </p:txBody>
      </p:sp>
      <p:pic>
        <p:nvPicPr>
          <p:cNvPr id="6" name="Snagit_PPTDEE2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4" r="23124"/>
          <a:stretch>
            <a:fillRect/>
          </a:stretch>
        </p:blipFill>
        <p:spPr>
          <a:xfrm>
            <a:off x="7337379" y="-8188"/>
            <a:ext cx="4876800" cy="6858000"/>
          </a:xfrm>
        </p:spPr>
      </p:pic>
    </p:spTree>
    <p:extLst>
      <p:ext uri="{BB962C8B-B14F-4D97-AF65-F5344CB8AC3E}">
        <p14:creationId xmlns:p14="http://schemas.microsoft.com/office/powerpoint/2010/main" val="4489214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Resolution vs. Tolerance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80160" y="1508750"/>
            <a:ext cx="10343747" cy="345645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dirty="0"/>
              <a:t>Resolution: refers to number of decimal places used to </a:t>
            </a:r>
            <a:r>
              <a:rPr lang="en-US" dirty="0" smtClean="0"/>
              <a:t>store </a:t>
            </a:r>
            <a:r>
              <a:rPr lang="en-US" dirty="0"/>
              <a:t>x, y coordinate values</a:t>
            </a:r>
          </a:p>
          <a:p>
            <a:pPr eaLnBrk="1" hangingPunct="1">
              <a:defRPr/>
            </a:pPr>
            <a:r>
              <a:rPr lang="en-US" dirty="0" smtClean="0"/>
              <a:t>Tolerance: minimum separation between features used by some operations</a:t>
            </a:r>
          </a:p>
          <a:p>
            <a:pPr lvl="1"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Should never be less than 10 times resolution</a:t>
            </a:r>
          </a:p>
          <a:p>
            <a:pPr marL="0" indent="0" eaLnBrk="1" hangingPunct="1"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dirty="0"/>
              <a:t>Default resolution = 0.0001 meter or </a:t>
            </a:r>
            <a:r>
              <a:rPr lang="en-US" dirty="0" smtClean="0"/>
              <a:t>equivalent</a:t>
            </a:r>
          </a:p>
          <a:p>
            <a:pPr>
              <a:defRPr/>
            </a:pPr>
            <a:r>
              <a:rPr lang="en-US" dirty="0" smtClean="0"/>
              <a:t>Default tolerance  = 0.001 meter or equivalent</a:t>
            </a:r>
          </a:p>
          <a:p>
            <a:pPr marL="0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sz="2800" dirty="0" smtClean="0">
                <a:solidFill>
                  <a:srgbClr val="FFFF00"/>
                </a:solidFill>
              </a:rPr>
              <a:t>Highly recommended to use default values!</a:t>
            </a:r>
          </a:p>
        </p:txBody>
      </p:sp>
    </p:spTree>
    <p:extLst>
      <p:ext uri="{BB962C8B-B14F-4D97-AF65-F5344CB8AC3E}">
        <p14:creationId xmlns:p14="http://schemas.microsoft.com/office/powerpoint/2010/main" val="32899686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224" y="722378"/>
            <a:ext cx="9753600" cy="492443"/>
          </a:xfrm>
        </p:spPr>
        <p:txBody>
          <a:bodyPr/>
          <a:lstStyle/>
          <a:p>
            <a:pPr>
              <a:defRPr/>
            </a:pPr>
            <a:r>
              <a:rPr lang="en-US" dirty="0"/>
              <a:t>What is a geometry?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608362" y="991374"/>
            <a:ext cx="10056283" cy="4495800"/>
          </a:xfrm>
        </p:spPr>
        <p:txBody>
          <a:bodyPr/>
          <a:lstStyle/>
          <a:p>
            <a:pPr eaLnBrk="1" hangingPunct="1">
              <a:defRPr/>
            </a:pPr>
            <a:endParaRPr lang="en-US" dirty="0" smtClean="0"/>
          </a:p>
          <a:p>
            <a:pPr marL="0" indent="0" eaLnBrk="1" hangingPunct="1"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Defines the shape of a feature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Vector representation for top level types</a:t>
            </a:r>
          </a:p>
          <a:p>
            <a:pPr marL="2477" indent="0">
              <a:buNone/>
              <a:defRPr/>
            </a:pPr>
            <a:r>
              <a:rPr lang="en-US" dirty="0"/>
              <a:t> </a:t>
            </a:r>
            <a:r>
              <a:rPr lang="en-US" dirty="0" smtClean="0"/>
              <a:t> In other words, vertices have x, y coordinates</a:t>
            </a:r>
          </a:p>
          <a:p>
            <a:pPr marL="2477" indent="0"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Optional z- (height) and m- (measure)</a:t>
            </a:r>
          </a:p>
          <a:p>
            <a:pPr lvl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04368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84" y="682625"/>
            <a:ext cx="11109277" cy="984885"/>
          </a:xfrm>
        </p:spPr>
        <p:txBody>
          <a:bodyPr/>
          <a:lstStyle/>
          <a:p>
            <a:r>
              <a:rPr lang="en-US" dirty="0" smtClean="0"/>
              <a:t>What do spatial references have to do with geometries?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538607" y="2238445"/>
            <a:ext cx="9753600" cy="2304300"/>
          </a:xfrm>
        </p:spPr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eometry is a collection of points</a:t>
            </a:r>
          </a:p>
          <a:p>
            <a:endParaRPr lang="en-US" dirty="0" smtClean="0"/>
          </a:p>
          <a:p>
            <a:r>
              <a:rPr lang="en-US" dirty="0"/>
              <a:t>S</a:t>
            </a:r>
            <a:r>
              <a:rPr lang="en-US" dirty="0" smtClean="0"/>
              <a:t>patial reference determines </a:t>
            </a:r>
          </a:p>
          <a:p>
            <a:pPr lvl="1"/>
            <a:r>
              <a:rPr lang="en-US" dirty="0" smtClean="0"/>
              <a:t>where the coordinates are placed</a:t>
            </a:r>
          </a:p>
          <a:p>
            <a:pPr lvl="1"/>
            <a:r>
              <a:rPr lang="en-US" dirty="0"/>
              <a:t>h</a:t>
            </a:r>
            <a:r>
              <a:rPr lang="en-US" dirty="0" smtClean="0"/>
              <a:t>ow the coordinates interact with each other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55782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a spatial reference affect a geometry?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42690" y="1809635"/>
            <a:ext cx="9753600" cy="3429000"/>
          </a:xfrm>
        </p:spPr>
        <p:txBody>
          <a:bodyPr/>
          <a:lstStyle/>
          <a:p>
            <a:r>
              <a:rPr lang="en-US" dirty="0" smtClean="0"/>
              <a:t>We need to know where to put the geometry on the map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A geometry that is simple in one spatial reference may not be so in another spatial reference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Remember,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arbage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in, garbage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out</a:t>
            </a:r>
          </a:p>
          <a:p>
            <a:pPr lvl="1"/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 operation on features may give different results depending on the spatial reference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57023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12373" y="4138428"/>
            <a:ext cx="5029200" cy="338554"/>
          </a:xfrm>
        </p:spPr>
        <p:txBody>
          <a:bodyPr/>
          <a:lstStyle/>
          <a:p>
            <a:r>
              <a:rPr lang="en-US" dirty="0" smtClean="0">
                <a:hlinkClick r:id="rId3" action="ppaction://hlinkfile"/>
              </a:rPr>
              <a:t>Demo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2373" y="2548026"/>
            <a:ext cx="5486400" cy="1169551"/>
          </a:xfrm>
        </p:spPr>
        <p:txBody>
          <a:bodyPr/>
          <a:lstStyle/>
          <a:p>
            <a:r>
              <a:rPr lang="en-US" dirty="0" smtClean="0"/>
              <a:t>Where on the map do I put the geometry?</a:t>
            </a:r>
            <a:endParaRPr lang="en-US" dirty="0"/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103" y="-10886"/>
            <a:ext cx="5556250" cy="693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80025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a spatial reference affect a geometry?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42690" y="1809635"/>
            <a:ext cx="9753600" cy="34290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We need to know where to put the geometry on the map</a:t>
            </a:r>
          </a:p>
          <a:p>
            <a:endParaRPr lang="en-US" dirty="0"/>
          </a:p>
          <a:p>
            <a:r>
              <a:rPr lang="en-US" dirty="0" smtClean="0"/>
              <a:t>A geometry that is simple in one spatial reference may not be so in another spatial reference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Remember, </a:t>
            </a:r>
            <a:r>
              <a:rPr lang="en-US" dirty="0"/>
              <a:t>g</a:t>
            </a:r>
            <a:r>
              <a:rPr lang="en-US" dirty="0" smtClean="0"/>
              <a:t>arbage </a:t>
            </a:r>
            <a:r>
              <a:rPr lang="en-US" dirty="0"/>
              <a:t>in, garbage </a:t>
            </a:r>
            <a:r>
              <a:rPr lang="en-US" dirty="0" smtClean="0"/>
              <a:t>out</a:t>
            </a:r>
          </a:p>
          <a:p>
            <a:pPr lvl="1"/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An operation on features may give different results depending on the spatial reference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713666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012373" y="4138428"/>
            <a:ext cx="5029200" cy="338554"/>
          </a:xfrm>
        </p:spPr>
        <p:txBody>
          <a:bodyPr/>
          <a:lstStyle/>
          <a:p>
            <a:r>
              <a:rPr lang="en-US" dirty="0" smtClean="0">
                <a:hlinkClick r:id="rId3" action="ppaction://hlinkfile"/>
              </a:rPr>
              <a:t>Demo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12373" y="1963251"/>
            <a:ext cx="5486400" cy="1754326"/>
          </a:xfrm>
        </p:spPr>
        <p:txBody>
          <a:bodyPr/>
          <a:lstStyle/>
          <a:p>
            <a:r>
              <a:rPr lang="en-US" dirty="0" smtClean="0"/>
              <a:t>What is simple here may not be simple there</a:t>
            </a:r>
            <a:endParaRPr lang="en-US" dirty="0"/>
          </a:p>
        </p:txBody>
      </p:sp>
      <p:pic>
        <p:nvPicPr>
          <p:cNvPr id="6" name="Snagit_PPT2967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6" r="13956"/>
          <a:stretch>
            <a:fillRect/>
          </a:stretch>
        </p:blipFill>
        <p:spPr>
          <a:xfrm>
            <a:off x="7315200" y="-6100"/>
            <a:ext cx="4876800" cy="6858000"/>
          </a:xfrm>
        </p:spPr>
      </p:pic>
    </p:spTree>
    <p:extLst>
      <p:ext uri="{BB962C8B-B14F-4D97-AF65-F5344CB8AC3E}">
        <p14:creationId xmlns:p14="http://schemas.microsoft.com/office/powerpoint/2010/main" val="35343859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a spatial reference affect a geometry?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42690" y="1809635"/>
            <a:ext cx="9753600" cy="3429000"/>
          </a:xfrm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We need to know where to put the geometry on the map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A geometry that is simple in one spatial reference may not be so in another spatial reference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Remember,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arbage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in, garbage 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out</a:t>
            </a:r>
          </a:p>
          <a:p>
            <a:pPr lvl="1"/>
            <a:endParaRPr lang="en-US" dirty="0" smtClean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/>
              <a:t>An operation on features may give different results depending on the spatial reference</a:t>
            </a:r>
          </a:p>
          <a:p>
            <a:pPr lvl="1"/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15443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984885"/>
          </a:xfrm>
        </p:spPr>
        <p:txBody>
          <a:bodyPr/>
          <a:lstStyle/>
          <a:p>
            <a:r>
              <a:rPr lang="en-US" dirty="0"/>
              <a:t>An operation on features may give different results depending on the spatial 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692227" y="1700775"/>
            <a:ext cx="9753600" cy="3429000"/>
          </a:xfrm>
        </p:spPr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For example, Buffer operation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6554" y="2112056"/>
            <a:ext cx="3992563" cy="409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55396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1338943" y="3224027"/>
            <a:ext cx="5029200" cy="1323439"/>
          </a:xfrm>
        </p:spPr>
        <p:txBody>
          <a:bodyPr/>
          <a:lstStyle/>
          <a:p>
            <a:r>
              <a:rPr lang="en-US" dirty="0" smtClean="0"/>
              <a:t>Demo</a:t>
            </a:r>
          </a:p>
          <a:p>
            <a:pPr lvl="1"/>
            <a:r>
              <a:rPr lang="en-US" b="0" dirty="0" smtClean="0">
                <a:solidFill>
                  <a:schemeClr val="accent4">
                    <a:lumMod val="20000"/>
                    <a:lumOff val="80000"/>
                  </a:schemeClr>
                </a:solidFill>
                <a:hlinkClick r:id="rId3" action="ppaction://hlinkfile"/>
              </a:rPr>
              <a:t>Web Mercator Buffer Demo</a:t>
            </a:r>
            <a:endParaRPr lang="en-US" b="0" dirty="0" smtClean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lvl="1"/>
            <a:r>
              <a:rPr lang="en-US" b="0" dirty="0" smtClean="0">
                <a:solidFill>
                  <a:schemeClr val="accent4">
                    <a:lumMod val="20000"/>
                    <a:lumOff val="80000"/>
                  </a:schemeClr>
                </a:solidFill>
                <a:hlinkClick r:id="rId4" action="ppaction://hlinkfile"/>
              </a:rPr>
              <a:t>Azimuthal Equidistant Buffer Demo</a:t>
            </a:r>
            <a:endParaRPr lang="en-US" b="0" dirty="0" smtClean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338943" y="1750884"/>
            <a:ext cx="5486400" cy="1169551"/>
          </a:xfrm>
        </p:spPr>
        <p:txBody>
          <a:bodyPr/>
          <a:lstStyle/>
          <a:p>
            <a:r>
              <a:rPr lang="en-US" dirty="0" smtClean="0"/>
              <a:t>Buffer and Spatial Reference</a:t>
            </a:r>
            <a:endParaRPr lang="en-US" dirty="0"/>
          </a:p>
        </p:txBody>
      </p:sp>
      <p:pic>
        <p:nvPicPr>
          <p:cNvPr id="6" name="Snagit_PPTD160"/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4" r="12294"/>
          <a:stretch>
            <a:fillRect/>
          </a:stretch>
        </p:blipFill>
        <p:spPr>
          <a:xfrm>
            <a:off x="7315200" y="0"/>
            <a:ext cx="4876800" cy="6858000"/>
          </a:xfrm>
        </p:spPr>
      </p:pic>
    </p:spTree>
    <p:extLst>
      <p:ext uri="{BB962C8B-B14F-4D97-AF65-F5344CB8AC3E}">
        <p14:creationId xmlns:p14="http://schemas.microsoft.com/office/powerpoint/2010/main" val="38568660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384988" y="1316726"/>
            <a:ext cx="9767841" cy="4293973"/>
          </a:xfrm>
        </p:spPr>
        <p:txBody>
          <a:bodyPr/>
          <a:lstStyle/>
          <a:p>
            <a:pPr>
              <a:defRPr/>
            </a:pPr>
            <a:r>
              <a:rPr lang="en-US" dirty="0"/>
              <a:t>http://resources.arcgis.com/en/help</a:t>
            </a:r>
          </a:p>
          <a:p>
            <a:pPr lvl="1">
              <a:defRPr/>
            </a:pPr>
            <a:r>
              <a:rPr lang="en-US" sz="2000" i="1" dirty="0">
                <a:latin typeface="Arial Bold" pitchFamily="34" charset="0"/>
                <a:ea typeface="DFKai-SB"/>
              </a:rPr>
              <a:t>Desktop → Guide Books → Map projections</a:t>
            </a:r>
          </a:p>
          <a:p>
            <a:pPr lvl="1">
              <a:defRPr/>
            </a:pPr>
            <a:r>
              <a:rPr lang="en-US" sz="2000" i="1" dirty="0"/>
              <a:t>Developer Help</a:t>
            </a:r>
          </a:p>
          <a:p>
            <a:pPr lvl="2">
              <a:defRPr/>
            </a:pPr>
            <a:r>
              <a:rPr lang="en-US" sz="2000" i="1" dirty="0"/>
              <a:t>List of ArcGIS APIs </a:t>
            </a:r>
            <a:endParaRPr lang="en-US" sz="2000" i="1" dirty="0" smtClean="0"/>
          </a:p>
          <a:p>
            <a:pPr marL="621792" lvl="2" indent="0">
              <a:buNone/>
              <a:defRPr/>
            </a:pPr>
            <a:endParaRPr lang="en-US" sz="2000" i="1" dirty="0" smtClean="0"/>
          </a:p>
          <a:p>
            <a:pPr>
              <a:defRPr/>
            </a:pPr>
            <a:r>
              <a:rPr lang="en-US" i="1" u="sng" dirty="0" smtClean="0">
                <a:solidFill>
                  <a:schemeClr val="tx1">
                    <a:lumMod val="85000"/>
                  </a:schemeClr>
                </a:solidFill>
              </a:rPr>
              <a:t>Lining Up Data in ArcGIS</a:t>
            </a:r>
            <a:r>
              <a:rPr lang="en-US" i="1" dirty="0" smtClean="0"/>
              <a:t>, Margaret Maher</a:t>
            </a:r>
            <a:endParaRPr lang="en-US" i="1" u="sng" dirty="0" smtClean="0"/>
          </a:p>
          <a:p>
            <a:pPr>
              <a:defRPr/>
            </a:pPr>
            <a:endParaRPr lang="en-US" sz="2200" i="1" dirty="0"/>
          </a:p>
          <a:p>
            <a:pPr>
              <a:defRPr/>
            </a:pPr>
            <a:r>
              <a:rPr lang="en-US" dirty="0" smtClean="0"/>
              <a:t>ESRI Technical paper: </a:t>
            </a:r>
            <a:r>
              <a:rPr lang="en-US" i="1" dirty="0" smtClean="0">
                <a:hlinkClick r:id="rId3"/>
              </a:rPr>
              <a:t>Understanding Coordinate Management in the </a:t>
            </a:r>
            <a:r>
              <a:rPr lang="en-US" i="1" dirty="0" err="1" smtClean="0">
                <a:hlinkClick r:id="rId3"/>
              </a:rPr>
              <a:t>Geodatabase</a:t>
            </a:r>
            <a:r>
              <a:rPr lang="en-US" i="1" dirty="0" smtClean="0"/>
              <a:t/>
            </a:r>
            <a:br>
              <a:rPr lang="en-US" i="1" dirty="0" smtClean="0"/>
            </a:br>
            <a:endParaRPr lang="en-US" i="1" dirty="0" smtClean="0"/>
          </a:p>
          <a:p>
            <a:pPr eaLnBrk="1" hangingPunct="1">
              <a:defRPr/>
            </a:pPr>
            <a:r>
              <a:rPr lang="en-US" dirty="0" smtClean="0"/>
              <a:t>ESRI Technical paper: </a:t>
            </a:r>
            <a:r>
              <a:rPr lang="en-US" i="1" dirty="0" smtClean="0">
                <a:hlinkClick r:id="rId4"/>
              </a:rPr>
              <a:t>Understanding Geometric Processing in ArcGIS</a:t>
            </a:r>
            <a:endParaRPr lang="en-US" i="1" dirty="0" smtClean="0"/>
          </a:p>
          <a:p>
            <a:pPr eaLnBrk="1" hangingPunct="1">
              <a:defRPr/>
            </a:pPr>
            <a:endParaRPr lang="en-US" sz="1800" i="1" dirty="0"/>
          </a:p>
          <a:p>
            <a:pPr marL="0" indent="0">
              <a:buNone/>
              <a:defRPr/>
            </a:pPr>
            <a:r>
              <a:rPr lang="en-US" i="1" dirty="0" smtClean="0"/>
              <a:t/>
            </a:r>
            <a:br>
              <a:rPr lang="en-US" i="1" dirty="0" smtClean="0"/>
            </a:br>
            <a:endParaRPr lang="en-US" i="1" dirty="0" smtClean="0"/>
          </a:p>
          <a:p>
            <a:pPr marL="0" indent="0">
              <a:buNone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28204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30084" y="1665514"/>
            <a:ext cx="9753600" cy="3429000"/>
          </a:xfrm>
        </p:spPr>
        <p:txBody>
          <a:bodyPr/>
          <a:lstStyle/>
          <a:p>
            <a:r>
              <a:rPr lang="en-US" dirty="0" smtClean="0"/>
              <a:t>ArcMap Demos</a:t>
            </a:r>
          </a:p>
          <a:p>
            <a:pPr lvl="1"/>
            <a:r>
              <a:rPr lang="en-US" dirty="0" smtClean="0"/>
              <a:t>Projection </a:t>
            </a:r>
            <a:r>
              <a:rPr lang="en-US" dirty="0"/>
              <a:t>between different </a:t>
            </a:r>
            <a:r>
              <a:rPr lang="en-US" dirty="0" smtClean="0"/>
              <a:t>GCSs</a:t>
            </a:r>
          </a:p>
          <a:p>
            <a:pPr lvl="1"/>
            <a:r>
              <a:rPr lang="en-US" dirty="0"/>
              <a:t>Merge </a:t>
            </a:r>
            <a:r>
              <a:rPr lang="en-US" dirty="0" smtClean="0"/>
              <a:t>polygons</a:t>
            </a:r>
          </a:p>
          <a:p>
            <a:pPr lvl="1"/>
            <a:r>
              <a:rPr lang="en-US" dirty="0"/>
              <a:t>Where on the map do I put the geometry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What is simple here may not be simple </a:t>
            </a:r>
            <a:r>
              <a:rPr lang="en-US" dirty="0" smtClean="0"/>
              <a:t>there</a:t>
            </a:r>
          </a:p>
          <a:p>
            <a:r>
              <a:rPr lang="en-US" dirty="0" smtClean="0"/>
              <a:t>JavaScript Demos</a:t>
            </a:r>
          </a:p>
          <a:p>
            <a:pPr lvl="1"/>
            <a:r>
              <a:rPr lang="en-US" dirty="0"/>
              <a:t>Why do we care if geometries are simple</a:t>
            </a:r>
            <a:r>
              <a:rPr lang="en-US" dirty="0" smtClean="0"/>
              <a:t>?</a:t>
            </a:r>
          </a:p>
          <a:p>
            <a:pPr lvl="1"/>
            <a:r>
              <a:rPr lang="en-US" dirty="0"/>
              <a:t>Buffer and Spatial </a:t>
            </a:r>
            <a:r>
              <a:rPr lang="en-US" dirty="0" smtClean="0"/>
              <a:t>Reference</a:t>
            </a:r>
          </a:p>
          <a:p>
            <a:pPr lvl="2"/>
            <a:r>
              <a:rPr lang="en-US" dirty="0" smtClean="0"/>
              <a:t>Web Mercator</a:t>
            </a:r>
          </a:p>
          <a:p>
            <a:pPr lvl="2"/>
            <a:r>
              <a:rPr lang="en-US" dirty="0" smtClean="0"/>
              <a:t>Azimuthal Equidistant</a:t>
            </a:r>
          </a:p>
          <a:p>
            <a:r>
              <a:rPr lang="en-US" dirty="0" smtClean="0"/>
              <a:t>Python Toolbox to convert JSON to GDB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30084" y="1306287"/>
            <a:ext cx="4376057" cy="28302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b="1" dirty="0" smtClean="0"/>
              <a:t>Links for demos, data and more!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306908631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682625"/>
            <a:ext cx="10363200" cy="492443"/>
          </a:xfrm>
        </p:spPr>
        <p:txBody>
          <a:bodyPr/>
          <a:lstStyle/>
          <a:p>
            <a:r>
              <a:rPr lang="en-US" dirty="0"/>
              <a:t>Working with and analyzing </a:t>
            </a:r>
            <a:r>
              <a:rPr lang="en-US" dirty="0" smtClean="0"/>
              <a:t>geometries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545774" y="1807029"/>
            <a:ext cx="8719454" cy="3429000"/>
          </a:xfrm>
        </p:spPr>
        <p:txBody>
          <a:bodyPr/>
          <a:lstStyle/>
          <a:p>
            <a:pPr>
              <a:defRPr/>
            </a:pPr>
            <a:r>
              <a:rPr lang="en-US" dirty="0"/>
              <a:t>Simple geometry verification</a:t>
            </a:r>
          </a:p>
          <a:p>
            <a:pPr lvl="1">
              <a:defRPr/>
            </a:pPr>
            <a:r>
              <a:rPr lang="en-US" dirty="0" smtClean="0"/>
              <a:t>Adhere </a:t>
            </a:r>
            <a:r>
              <a:rPr lang="en-US" dirty="0"/>
              <a:t>to a set of </a:t>
            </a:r>
            <a:r>
              <a:rPr lang="en-US" dirty="0" smtClean="0"/>
              <a:t>rules</a:t>
            </a:r>
          </a:p>
          <a:p>
            <a:pPr marL="283464" lvl="1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Topological operations</a:t>
            </a:r>
          </a:p>
          <a:p>
            <a:pPr lvl="1">
              <a:defRPr/>
            </a:pPr>
            <a:r>
              <a:rPr lang="en-US" dirty="0"/>
              <a:t>For example, Buffer, Symmetric Difference, Union, </a:t>
            </a:r>
            <a:r>
              <a:rPr lang="en-US" dirty="0" smtClean="0"/>
              <a:t>Intersection</a:t>
            </a:r>
          </a:p>
          <a:p>
            <a:pPr marL="283464" lvl="1" indent="0">
              <a:buNone/>
              <a:defRPr/>
            </a:pPr>
            <a:endParaRPr lang="en-US" dirty="0"/>
          </a:p>
          <a:p>
            <a:pPr>
              <a:defRPr/>
            </a:pPr>
            <a:r>
              <a:rPr lang="en-US" dirty="0"/>
              <a:t>Relational operations</a:t>
            </a:r>
          </a:p>
          <a:p>
            <a:pPr lvl="1">
              <a:defRPr/>
            </a:pPr>
            <a:r>
              <a:rPr lang="en-US" dirty="0"/>
              <a:t>For example, Disjoint, Touches, Overlaps, Crosses, Within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1442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944" y="1283418"/>
            <a:ext cx="6770914" cy="4031873"/>
          </a:xfrm>
        </p:spPr>
        <p:txBody>
          <a:bodyPr/>
          <a:lstStyle/>
          <a:p>
            <a:r>
              <a:rPr lang="en-US" dirty="0" smtClean="0"/>
              <a:t>That’s all folks!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Don’t forget to fill out the survey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Understanding and Using Geometry, Projections and Spatial Reference Systems in ArcGIS</a:t>
            </a:r>
          </a:p>
        </p:txBody>
      </p:sp>
      <p:pic>
        <p:nvPicPr>
          <p:cNvPr id="7" name="Snagit_PPTBBC0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5" r="1050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5039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2417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224" y="722378"/>
            <a:ext cx="9753600" cy="36933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Points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97000" y="1398090"/>
            <a:ext cx="6249571" cy="46086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400" b="1" dirty="0" smtClean="0"/>
              <a:t>Building blocks for all geometries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41" y="1965126"/>
            <a:ext cx="6173370" cy="437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16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224" y="722378"/>
            <a:ext cx="9753600" cy="36933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Multipoints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58811" y="1422400"/>
            <a:ext cx="10745323" cy="5232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	Each multipoint feature is a collection of points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588" y="2026479"/>
            <a:ext cx="5976008" cy="434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338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0160" y="510220"/>
            <a:ext cx="9753600" cy="98488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Polylines</a:t>
            </a:r>
            <a:b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endParaRPr lang="en-US" dirty="0" smtClean="0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1647" y="1097433"/>
            <a:ext cx="10329333" cy="54356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eaLnBrk="1" hangingPunct="1">
              <a:buNone/>
              <a:defRPr/>
            </a:pPr>
            <a:endParaRPr lang="en-US" dirty="0" smtClean="0"/>
          </a:p>
        </p:txBody>
      </p:sp>
      <p:sp>
        <p:nvSpPr>
          <p:cNvPr id="571" name="Rectangle 570"/>
          <p:cNvSpPr/>
          <p:nvPr/>
        </p:nvSpPr>
        <p:spPr bwMode="auto">
          <a:xfrm>
            <a:off x="3859976" y="4707507"/>
            <a:ext cx="1741027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Elliptical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 Arc</a:t>
            </a:r>
            <a:endParaRPr lang="en-US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6" name="Rectangle 557"/>
          <p:cNvSpPr>
            <a:spLocks noChangeArrowheads="1"/>
          </p:cNvSpPr>
          <p:nvPr/>
        </p:nvSpPr>
        <p:spPr bwMode="auto">
          <a:xfrm>
            <a:off x="7018266" y="5887522"/>
            <a:ext cx="38215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cs typeface="Arial" pitchFamily="34" charset="0"/>
              </a:rPr>
              <a:t>Points are used to build segments 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85" name="Rectangle 483"/>
          <p:cNvSpPr>
            <a:spLocks noChangeArrowheads="1"/>
          </p:cNvSpPr>
          <p:nvPr/>
        </p:nvSpPr>
        <p:spPr bwMode="auto">
          <a:xfrm>
            <a:off x="8304605" y="1792758"/>
            <a:ext cx="21544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cs typeface="Arial" pitchFamily="34" charset="0"/>
              </a:rPr>
              <a:t>Composed of paths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86" name="Rectangle 485"/>
          <p:cNvSpPr>
            <a:spLocks noChangeArrowheads="1"/>
          </p:cNvSpPr>
          <p:nvPr/>
        </p:nvSpPr>
        <p:spPr bwMode="auto">
          <a:xfrm>
            <a:off x="7842940" y="2896071"/>
            <a:ext cx="261610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cs typeface="Arial" pitchFamily="34" charset="0"/>
              </a:rPr>
              <a:t>Composed of segments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87" name="Rectangle 487"/>
          <p:cNvSpPr>
            <a:spLocks noChangeArrowheads="1"/>
          </p:cNvSpPr>
          <p:nvPr/>
        </p:nvSpPr>
        <p:spPr bwMode="auto">
          <a:xfrm>
            <a:off x="7381275" y="3815233"/>
            <a:ext cx="30777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cs typeface="Arial" pitchFamily="34" charset="0"/>
              </a:rPr>
              <a:t>Segments can be four types</a:t>
            </a:r>
            <a:endParaRPr kumimoji="0" 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4608337" y="1525124"/>
            <a:ext cx="2765160" cy="84137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Polyline</a:t>
            </a:r>
            <a:endParaRPr lang="en-US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67" name="Rectangle 566"/>
          <p:cNvSpPr/>
          <p:nvPr/>
        </p:nvSpPr>
        <p:spPr bwMode="auto">
          <a:xfrm>
            <a:off x="5120404" y="2665561"/>
            <a:ext cx="1741027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Paths</a:t>
            </a:r>
            <a:endParaRPr lang="en-US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70" name="Rectangle 569"/>
          <p:cNvSpPr/>
          <p:nvPr/>
        </p:nvSpPr>
        <p:spPr bwMode="auto">
          <a:xfrm>
            <a:off x="1384987" y="4707507"/>
            <a:ext cx="1741027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Line</a:t>
            </a:r>
            <a:endParaRPr lang="en-US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72" name="Rectangle 571"/>
          <p:cNvSpPr/>
          <p:nvPr/>
        </p:nvSpPr>
        <p:spPr bwMode="auto">
          <a:xfrm>
            <a:off x="6334965" y="4707507"/>
            <a:ext cx="1741027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cs typeface="Arial" pitchFamily="34" charset="0"/>
              </a:rPr>
              <a:t>Bézier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ea typeface="ＭＳ Ｐゴシック" pitchFamily="16" charset="-128"/>
                <a:cs typeface="Arial" pitchFamily="34" charset="0"/>
              </a:rPr>
              <a:t>Curve</a:t>
            </a:r>
            <a:endParaRPr lang="en-US" b="1" dirty="0">
              <a:solidFill>
                <a:srgbClr val="000000"/>
              </a:solidFill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573" name="Rectangle 572"/>
          <p:cNvSpPr/>
          <p:nvPr/>
        </p:nvSpPr>
        <p:spPr bwMode="auto">
          <a:xfrm>
            <a:off x="8809953" y="4707507"/>
            <a:ext cx="1741027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Circular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Arc</a:t>
            </a:r>
          </a:p>
        </p:txBody>
      </p:sp>
      <p:sp>
        <p:nvSpPr>
          <p:cNvPr id="574" name="Rectangle 573"/>
          <p:cNvSpPr/>
          <p:nvPr/>
        </p:nvSpPr>
        <p:spPr bwMode="auto">
          <a:xfrm>
            <a:off x="5120404" y="5684345"/>
            <a:ext cx="1741027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Points</a:t>
            </a:r>
            <a:endParaRPr lang="en-US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cxnSp>
        <p:nvCxnSpPr>
          <p:cNvPr id="575" name="Straight Arrow Connector 574"/>
          <p:cNvCxnSpPr>
            <a:stCxn id="567" idx="0"/>
            <a:endCxn id="4" idx="2"/>
          </p:cNvCxnSpPr>
          <p:nvPr/>
        </p:nvCxnSpPr>
        <p:spPr bwMode="auto">
          <a:xfrm flipV="1">
            <a:off x="5990917" y="2366499"/>
            <a:ext cx="0" cy="299062"/>
          </a:xfrm>
          <a:prstGeom prst="straightConnector1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78" name="Straight Arrow Connector 577"/>
          <p:cNvCxnSpPr>
            <a:stCxn id="569" idx="0"/>
            <a:endCxn id="567" idx="2"/>
          </p:cNvCxnSpPr>
          <p:nvPr/>
        </p:nvCxnSpPr>
        <p:spPr bwMode="auto">
          <a:xfrm flipV="1">
            <a:off x="5990917" y="3351361"/>
            <a:ext cx="0" cy="299062"/>
          </a:xfrm>
          <a:prstGeom prst="straightConnector1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9" name="Rectangle 568"/>
          <p:cNvSpPr/>
          <p:nvPr/>
        </p:nvSpPr>
        <p:spPr bwMode="auto">
          <a:xfrm>
            <a:off x="5120404" y="3650423"/>
            <a:ext cx="1741027" cy="68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 smtClean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rPr>
              <a:t>Segments</a:t>
            </a:r>
            <a:endParaRPr lang="en-US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cxnSp>
        <p:nvCxnSpPr>
          <p:cNvPr id="8197" name="Elbow Connector 8196"/>
          <p:cNvCxnSpPr>
            <a:stCxn id="570" idx="0"/>
            <a:endCxn id="569" idx="2"/>
          </p:cNvCxnSpPr>
          <p:nvPr/>
        </p:nvCxnSpPr>
        <p:spPr bwMode="auto">
          <a:xfrm rot="5400000" flipH="1" flipV="1">
            <a:off x="3937566" y="2654158"/>
            <a:ext cx="371284" cy="3735417"/>
          </a:xfrm>
          <a:prstGeom prst="bentConnector3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00" name="Elbow Connector 8199"/>
          <p:cNvCxnSpPr>
            <a:stCxn id="573" idx="0"/>
          </p:cNvCxnSpPr>
          <p:nvPr/>
        </p:nvCxnSpPr>
        <p:spPr bwMode="auto">
          <a:xfrm rot="16200000" flipV="1">
            <a:off x="7742871" y="2769912"/>
            <a:ext cx="185642" cy="3689549"/>
          </a:xfrm>
          <a:prstGeom prst="bentConnector2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203" name="Straight Connector 8202"/>
          <p:cNvCxnSpPr>
            <a:stCxn id="572" idx="0"/>
          </p:cNvCxnSpPr>
          <p:nvPr/>
        </p:nvCxnSpPr>
        <p:spPr bwMode="auto">
          <a:xfrm flipV="1">
            <a:off x="7205479" y="4521865"/>
            <a:ext cx="0" cy="185642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0" name="Straight Connector 599"/>
          <p:cNvCxnSpPr>
            <a:stCxn id="571" idx="0"/>
          </p:cNvCxnSpPr>
          <p:nvPr/>
        </p:nvCxnSpPr>
        <p:spPr bwMode="auto">
          <a:xfrm flipV="1">
            <a:off x="4730489" y="4521867"/>
            <a:ext cx="0" cy="185641"/>
          </a:xfrm>
          <a:prstGeom prst="line">
            <a:avLst/>
          </a:prstGeom>
          <a:noFill/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1589314" y="1132114"/>
            <a:ext cx="3679371" cy="660644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2400" b="1" dirty="0"/>
              <a:t>A collection of paths</a:t>
            </a:r>
          </a:p>
          <a:p>
            <a:pPr algn="l" eaLnBrk="0" hangingPunct="0">
              <a:lnSpc>
                <a:spcPts val="1800"/>
              </a:lnSpc>
            </a:pPr>
            <a:endParaRPr lang="en-US" sz="1400" b="1" dirty="0" smtClean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7462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1" grpId="0" animBg="1"/>
      <p:bldP spid="156" grpId="0"/>
      <p:bldP spid="85" grpId="0"/>
      <p:bldP spid="86" grpId="0"/>
      <p:bldP spid="87" grpId="0"/>
      <p:bldP spid="4" grpId="0" animBg="1"/>
      <p:bldP spid="567" grpId="0" animBg="1"/>
      <p:bldP spid="570" grpId="0" animBg="1"/>
      <p:bldP spid="572" grpId="0" animBg="1"/>
      <p:bldP spid="573" grpId="0" animBg="1"/>
      <p:bldP spid="574" grpId="0" animBg="1"/>
      <p:bldP spid="56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3224" y="722378"/>
            <a:ext cx="9753600" cy="369332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>
                <a:effectLst>
                  <a:outerShdw blurRad="38100" dist="38100" dir="2700000" algn="tl">
                    <a:srgbClr val="000000"/>
                  </a:outerShdw>
                </a:effectLst>
              </a:rPr>
              <a:t>Polylines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2679" y="1852527"/>
            <a:ext cx="5391316" cy="2441025"/>
            <a:chOff x="632679" y="2108297"/>
            <a:chExt cx="5391316" cy="2441025"/>
          </a:xfrm>
        </p:grpSpPr>
        <p:cxnSp>
          <p:nvCxnSpPr>
            <p:cNvPr id="3080" name="Straight Connector 3079"/>
            <p:cNvCxnSpPr/>
            <p:nvPr/>
          </p:nvCxnSpPr>
          <p:spPr bwMode="auto">
            <a:xfrm>
              <a:off x="722899" y="3275077"/>
              <a:ext cx="1219200" cy="914400"/>
            </a:xfrm>
            <a:prstGeom prst="line">
              <a:avLst/>
            </a:prstGeom>
            <a:noFill/>
            <a:ln w="571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84" name="Straight Connector 3083"/>
            <p:cNvCxnSpPr/>
            <p:nvPr/>
          </p:nvCxnSpPr>
          <p:spPr bwMode="auto">
            <a:xfrm flipV="1">
              <a:off x="1942099" y="2929433"/>
              <a:ext cx="1545960" cy="1260045"/>
            </a:xfrm>
            <a:prstGeom prst="line">
              <a:avLst/>
            </a:prstGeom>
            <a:noFill/>
            <a:ln w="571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87" name="Straight Connector 3086"/>
            <p:cNvCxnSpPr/>
            <p:nvPr/>
          </p:nvCxnSpPr>
          <p:spPr bwMode="auto">
            <a:xfrm>
              <a:off x="3488059" y="2929432"/>
              <a:ext cx="1219200" cy="914400"/>
            </a:xfrm>
            <a:prstGeom prst="line">
              <a:avLst/>
            </a:prstGeom>
            <a:noFill/>
            <a:ln w="571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89" name="Straight Connector 3088"/>
            <p:cNvCxnSpPr/>
            <p:nvPr/>
          </p:nvCxnSpPr>
          <p:spPr bwMode="auto">
            <a:xfrm flipV="1">
              <a:off x="4707259" y="2199737"/>
              <a:ext cx="1219200" cy="1644095"/>
            </a:xfrm>
            <a:prstGeom prst="line">
              <a:avLst/>
            </a:prstGeom>
            <a:noFill/>
            <a:ln w="571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92" name="Straight Connector 3091"/>
            <p:cNvCxnSpPr/>
            <p:nvPr/>
          </p:nvCxnSpPr>
          <p:spPr bwMode="auto">
            <a:xfrm flipH="1">
              <a:off x="2715080" y="2199737"/>
              <a:ext cx="3211380" cy="2227490"/>
            </a:xfrm>
            <a:prstGeom prst="line">
              <a:avLst/>
            </a:prstGeom>
            <a:noFill/>
            <a:ln w="571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1" name="Oval 110"/>
            <p:cNvSpPr/>
            <p:nvPr/>
          </p:nvSpPr>
          <p:spPr bwMode="auto">
            <a:xfrm>
              <a:off x="1820179" y="4098037"/>
              <a:ext cx="219456" cy="21945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2593159" y="4329866"/>
              <a:ext cx="219456" cy="21945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3" name="Oval 112"/>
            <p:cNvSpPr/>
            <p:nvPr/>
          </p:nvSpPr>
          <p:spPr bwMode="auto">
            <a:xfrm>
              <a:off x="632679" y="3203752"/>
              <a:ext cx="219456" cy="21945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4" name="Oval 113"/>
            <p:cNvSpPr/>
            <p:nvPr/>
          </p:nvSpPr>
          <p:spPr bwMode="auto">
            <a:xfrm>
              <a:off x="3366139" y="2837992"/>
              <a:ext cx="219456" cy="21945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5" name="Oval 114"/>
            <p:cNvSpPr/>
            <p:nvPr/>
          </p:nvSpPr>
          <p:spPr bwMode="auto">
            <a:xfrm>
              <a:off x="4585339" y="3752392"/>
              <a:ext cx="219456" cy="21945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116" name="Oval 115"/>
            <p:cNvSpPr/>
            <p:nvPr/>
          </p:nvSpPr>
          <p:spPr bwMode="auto">
            <a:xfrm>
              <a:off x="5804539" y="2108297"/>
              <a:ext cx="219456" cy="21945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726627" y="1985595"/>
            <a:ext cx="4915840" cy="2307957"/>
            <a:chOff x="6726627" y="2021909"/>
            <a:chExt cx="4915840" cy="2307957"/>
          </a:xfrm>
        </p:grpSpPr>
        <p:cxnSp>
          <p:nvCxnSpPr>
            <p:cNvPr id="29" name="Straight Connector 28"/>
            <p:cNvCxnSpPr/>
            <p:nvPr/>
          </p:nvCxnSpPr>
          <p:spPr bwMode="auto">
            <a:xfrm>
              <a:off x="7858052" y="2382185"/>
              <a:ext cx="1751692" cy="1260045"/>
            </a:xfrm>
            <a:prstGeom prst="line">
              <a:avLst/>
            </a:prstGeom>
            <a:noFill/>
            <a:ln w="571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 flipV="1">
              <a:off x="9609744" y="2566890"/>
              <a:ext cx="1935188" cy="1075341"/>
            </a:xfrm>
            <a:prstGeom prst="line">
              <a:avLst/>
            </a:prstGeom>
            <a:noFill/>
            <a:ln w="571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9158643" y="2113349"/>
              <a:ext cx="1566981" cy="0"/>
            </a:xfrm>
            <a:prstGeom prst="line">
              <a:avLst/>
            </a:prstGeom>
            <a:noFill/>
            <a:ln w="571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 flipH="1">
              <a:off x="6833918" y="2382185"/>
              <a:ext cx="1024133" cy="1728225"/>
            </a:xfrm>
            <a:prstGeom prst="line">
              <a:avLst/>
            </a:prstGeom>
            <a:noFill/>
            <a:ln w="571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flipH="1">
              <a:off x="8062878" y="2113349"/>
              <a:ext cx="1095765" cy="2066550"/>
            </a:xfrm>
            <a:prstGeom prst="line">
              <a:avLst/>
            </a:prstGeom>
            <a:noFill/>
            <a:ln w="57150" cap="flat" cmpd="sng" algn="ctr">
              <a:solidFill>
                <a:schemeClr val="tx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Oval 33"/>
            <p:cNvSpPr/>
            <p:nvPr/>
          </p:nvSpPr>
          <p:spPr bwMode="auto">
            <a:xfrm>
              <a:off x="10603704" y="2021909"/>
              <a:ext cx="219456" cy="21945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5" name="Oval 34"/>
            <p:cNvSpPr/>
            <p:nvPr/>
          </p:nvSpPr>
          <p:spPr bwMode="auto">
            <a:xfrm>
              <a:off x="9036723" y="2021909"/>
              <a:ext cx="219456" cy="21945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7736131" y="2290744"/>
              <a:ext cx="219456" cy="21945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6726627" y="4018970"/>
              <a:ext cx="219456" cy="21945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8588096" y="2883274"/>
              <a:ext cx="219456" cy="21945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9487823" y="3550790"/>
              <a:ext cx="219456" cy="21945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11423011" y="2475449"/>
              <a:ext cx="219456" cy="21945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7955587" y="4110410"/>
              <a:ext cx="219456" cy="21945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133599" y="4766222"/>
            <a:ext cx="1752600" cy="4142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000" b="1" dirty="0" smtClean="0">
                <a:ea typeface="+mn-ea"/>
                <a:cs typeface="+mn-cs"/>
              </a:rPr>
              <a:t>Single part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157372" y="4783411"/>
            <a:ext cx="1752600" cy="41422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2000" b="1" dirty="0" smtClean="0">
                <a:ea typeface="+mn-ea"/>
                <a:cs typeface="+mn-cs"/>
              </a:rPr>
              <a:t>Multipart</a:t>
            </a:r>
          </a:p>
        </p:txBody>
      </p:sp>
    </p:spTree>
    <p:extLst>
      <p:ext uri="{BB962C8B-B14F-4D97-AF65-F5344CB8AC3E}">
        <p14:creationId xmlns:p14="http://schemas.microsoft.com/office/powerpoint/2010/main" val="40569631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ri_Corporate_Template">
  <a:themeElements>
    <a:clrScheme name="Esri Branding Colors 2013_Blue Background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9F2FF"/>
      </a:hlink>
      <a:folHlink>
        <a:srgbClr val="94E6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190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lnSpc>
            <a:spcPts val="1800"/>
          </a:lnSpc>
          <a:defRPr sz="1400" b="1" dirty="0" smtClean="0">
            <a:ea typeface="+mn-ea"/>
            <a:cs typeface="+mn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9AFCBEDC7C3149809BC6F9FB5291DD" ma:contentTypeVersion="2" ma:contentTypeDescription="Create a new document." ma:contentTypeScope="" ma:versionID="2743c6801682bdbbf4b0b4f2b5b233bb">
  <xsd:schema xmlns:xsd="http://www.w3.org/2001/XMLSchema" xmlns:xs="http://www.w3.org/2001/XMLSchema" xmlns:p="http://schemas.microsoft.com/office/2006/metadata/properties" xmlns:ns1="http://schemas.microsoft.com/sharepoint/v3" xmlns:ns2="747695CA-BE95-49F2-97F6-28EF370A5422" targetNamespace="http://schemas.microsoft.com/office/2006/metadata/properties" ma:root="true" ma:fieldsID="00900f6e9ad4b72187a35926eb4cbcb0" ns1:_="" ns2:_="">
    <xsd:import namespace="http://schemas.microsoft.com/sharepoint/v3"/>
    <xsd:import namespace="747695CA-BE95-49F2-97F6-28EF370A5422"/>
    <xsd:element name="properties">
      <xsd:complexType>
        <xsd:sequence>
          <xsd:element name="documentManagement">
            <xsd:complexType>
              <xsd:all>
                <xsd:element ref="ns2:Description0" minOccurs="0"/>
                <xsd:element ref="ns1:_ModerationComments" minOccurs="0"/>
                <xsd:element ref="ns1:File_x0020_Type" minOccurs="0"/>
                <xsd:element ref="ns1:HTML_x0020_File_x0020_Type" minOccurs="0"/>
                <xsd:element ref="ns1:_SourceUrl" minOccurs="0"/>
                <xsd:element ref="ns1:_SharedFileIndex" minOccurs="0"/>
                <xsd:element ref="ns1:ContentTypeId" minOccurs="0"/>
                <xsd:element ref="ns1:TemplateUrl" minOccurs="0"/>
                <xsd:element ref="ns1:xd_ProgID" minOccurs="0"/>
                <xsd:element ref="ns1:xd_Signature" minOccurs="0"/>
                <xsd:element ref="ns1:ID" minOccurs="0"/>
                <xsd:element ref="ns1:Author" minOccurs="0"/>
                <xsd:element ref="ns1:Editor" minOccurs="0"/>
                <xsd:element ref="ns1:_HasCopyDestinations" minOccurs="0"/>
                <xsd:element ref="ns1:_CopySource" minOccurs="0"/>
                <xsd:element ref="ns1:_ModerationStatus" minOccurs="0"/>
                <xsd:element ref="ns1:FileRef" minOccurs="0"/>
                <xsd:element ref="ns1:FileDirRef" minOccurs="0"/>
                <xsd:element ref="ns1:Last_x0020_Modified" minOccurs="0"/>
                <xsd:element ref="ns1:Created_x0020_Date" minOccurs="0"/>
                <xsd:element ref="ns1:File_x0020_Size" minOccurs="0"/>
                <xsd:element ref="ns1:FSObjType" minOccurs="0"/>
                <xsd:element ref="ns1:SortBehavior" minOccurs="0"/>
                <xsd:element ref="ns1:CheckedOutUserId" minOccurs="0"/>
                <xsd:element ref="ns1:IsCheckedoutToLocal" minOccurs="0"/>
                <xsd:element ref="ns1:CheckoutUser" minOccurs="0"/>
                <xsd:element ref="ns1:UniqueId" minOccurs="0"/>
                <xsd:element ref="ns1:SyncClientId" minOccurs="0"/>
                <xsd:element ref="ns1:ProgId" minOccurs="0"/>
                <xsd:element ref="ns1:ScopeId" minOccurs="0"/>
                <xsd:element ref="ns1:VirusStatus" minOccurs="0"/>
                <xsd:element ref="ns1:CheckedOutTitle" minOccurs="0"/>
                <xsd:element ref="ns1:_CheckinComment" minOccurs="0"/>
                <xsd:element ref="ns1:MetaInfo" minOccurs="0"/>
                <xsd:element ref="ns1:_Level" minOccurs="0"/>
                <xsd:element ref="ns1:_IsCurrentVersion" minOccurs="0"/>
                <xsd:element ref="ns1:ItemChildCount" minOccurs="0"/>
                <xsd:element ref="ns1:FolderChildCount" minOccurs="0"/>
                <xsd:element ref="ns1:owshiddenversion" minOccurs="0"/>
                <xsd:element ref="ns1:_UIVersion" minOccurs="0"/>
                <xsd:element ref="ns1:_UIVersionString" minOccurs="0"/>
                <xsd:element ref="ns1:InstanceID" minOccurs="0"/>
                <xsd:element ref="ns1:Order" minOccurs="0"/>
                <xsd:element ref="ns1:GUID" minOccurs="0"/>
                <xsd:element ref="ns1:WorkflowVersion" minOccurs="0"/>
                <xsd:element ref="ns1:WorkflowInstanceID" minOccurs="0"/>
                <xsd:element ref="ns1:ParentVersionString" minOccurs="0"/>
                <xsd:element ref="ns1:ParentLeafName" minOccurs="0"/>
                <xsd:element ref="ns1:DocConcurrencyNumbe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ModerationComments" ma:index="9" nillable="true" ma:displayName="Approver Comments" ma:hidden="true" ma:internalName="_ModerationComments" ma:readOnly="true">
      <xsd:simpleType>
        <xsd:restriction base="dms:Note"/>
      </xsd:simpleType>
    </xsd:element>
    <xsd:element name="File_x0020_Type" ma:index="10" nillable="true" ma:displayName="File Type" ma:hidden="true" ma:internalName="File_x0020_Type" ma:readOnly="true">
      <xsd:simpleType>
        <xsd:restriction base="dms:Text"/>
      </xsd:simpleType>
    </xsd:element>
    <xsd:element name="HTML_x0020_File_x0020_Type" ma:index="11" nillable="true" ma:displayName="HTML File Type" ma:hidden="true" ma:internalName="HTML_x0020_File_x0020_Type" ma:readOnly="true">
      <xsd:simpleType>
        <xsd:restriction base="dms:Text"/>
      </xsd:simpleType>
    </xsd:element>
    <xsd:element name="_SourceUrl" ma:index="12" nillable="true" ma:displayName="Source URL" ma:hidden="true" ma:internalName="_SourceUrl">
      <xsd:simpleType>
        <xsd:restriction base="dms:Text"/>
      </xsd:simpleType>
    </xsd:element>
    <xsd:element name="_SharedFileIndex" ma:index="13" nillable="true" ma:displayName="Shared File Index" ma:hidden="true" ma:internalName="_SharedFileIndex">
      <xsd:simpleType>
        <xsd:restriction base="dms:Text"/>
      </xsd:simpleType>
    </xsd:element>
    <xsd:element name="ContentTypeId" ma:index="14" nillable="true" ma:displayName="Content Type ID" ma:hidden="true" ma:internalName="ContentTypeId" ma:readOnly="true">
      <xsd:simpleType>
        <xsd:restriction base="dms:Unknown"/>
      </xsd:simpleType>
    </xsd:element>
    <xsd:element name="TemplateUrl" ma:index="15" nillable="true" ma:displayName="Template Link" ma:hidden="true" ma:internalName="TemplateUrl">
      <xsd:simpleType>
        <xsd:restriction base="dms:Text"/>
      </xsd:simpleType>
    </xsd:element>
    <xsd:element name="xd_ProgID" ma:index="16" nillable="true" ma:displayName="HTML File Link" ma:hidden="true" ma:internalName="xd_ProgID">
      <xsd:simpleType>
        <xsd:restriction base="dms:Text"/>
      </xsd:simpleType>
    </xsd:element>
    <xsd:element name="xd_Signature" ma:index="17" nillable="true" ma:displayName="Is Signed" ma:hidden="true" ma:internalName="xd_Signature" ma:readOnly="true">
      <xsd:simpleType>
        <xsd:restriction base="dms:Boolean"/>
      </xsd:simpleType>
    </xsd:element>
    <xsd:element name="ID" ma:index="18" nillable="true" ma:displayName="ID" ma:internalName="ID" ma:readOnly="true">
      <xsd:simpleType>
        <xsd:restriction base="dms:Unknown"/>
      </xsd:simpleType>
    </xsd:element>
    <xsd:element name="Author" ma:index="19" nillable="true" ma:displayName="Created By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20" nillable="true" ma:displayName="Modified By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HasCopyDestinations" ma:index="21" nillable="true" ma:displayName="Has Copy Destinations" ma:hidden="true" ma:internalName="_HasCopyDestinations" ma:readOnly="true">
      <xsd:simpleType>
        <xsd:restriction base="dms:Boolean"/>
      </xsd:simpleType>
    </xsd:element>
    <xsd:element name="_CopySource" ma:index="22" nillable="true" ma:displayName="Copy Source" ma:internalName="_CopySource" ma:readOnly="true">
      <xsd:simpleType>
        <xsd:restriction base="dms:Text"/>
      </xsd:simpleType>
    </xsd:element>
    <xsd:element name="_ModerationStatus" ma:index="23" nillable="true" ma:displayName="Approval Status" ma:default="0" ma:hidden="true" ma:internalName="_ModerationStatus" ma:readOnly="true">
      <xsd:simpleType>
        <xsd:restriction base="dms:Unknown"/>
      </xsd:simpleType>
    </xsd:element>
    <xsd:element name="FileRef" ma:index="24" nillable="true" ma:displayName="URL Path" ma:hidden="true" ma:list="Docs" ma:internalName="FileRef" ma:readOnly="true" ma:showField="FullUrl">
      <xsd:simpleType>
        <xsd:restriction base="dms:Lookup"/>
      </xsd:simpleType>
    </xsd:element>
    <xsd:element name="FileDirRef" ma:index="25" nillable="true" ma:displayName="Path" ma:hidden="true" ma:list="Docs" ma:internalName="FileDirRef" ma:readOnly="true" ma:showField="DirName">
      <xsd:simpleType>
        <xsd:restriction base="dms:Lookup"/>
      </xsd:simpleType>
    </xsd:element>
    <xsd:element name="Last_x0020_Modified" ma:index="26" nillable="true" ma:displayName="Modified" ma:format="TRUE" ma:hidden="true" ma:list="Docs" ma:internalName="Last_x0020_Modified" ma:readOnly="true" ma:showField="TimeLastModified">
      <xsd:simpleType>
        <xsd:restriction base="dms:Lookup"/>
      </xsd:simpleType>
    </xsd:element>
    <xsd:element name="Created_x0020_Date" ma:index="27" nillable="true" ma:displayName="Created" ma:format="TRUE" ma:hidden="true" ma:list="Docs" ma:internalName="Created_x0020_Date" ma:readOnly="true" ma:showField="TimeCreated">
      <xsd:simpleType>
        <xsd:restriction base="dms:Lookup"/>
      </xsd:simpleType>
    </xsd:element>
    <xsd:element name="File_x0020_Size" ma:index="28" nillable="true" ma:displayName="File Size" ma:format="TRUE" ma:hidden="true" ma:list="Docs" ma:internalName="File_x0020_Size" ma:readOnly="true" ma:showField="SizeInKB">
      <xsd:simpleType>
        <xsd:restriction base="dms:Lookup"/>
      </xsd:simpleType>
    </xsd:element>
    <xsd:element name="FSObjType" ma:index="29" nillable="true" ma:displayName="Item Type" ma:hidden="true" ma:list="Docs" ma:internalName="FSObjType" ma:readOnly="true" ma:showField="FSType">
      <xsd:simpleType>
        <xsd:restriction base="dms:Lookup"/>
      </xsd:simpleType>
    </xsd:element>
    <xsd:element name="SortBehavior" ma:index="30" nillable="true" ma:displayName="Sort Type" ma:hidden="true" ma:list="Docs" ma:internalName="SortBehavior" ma:readOnly="true" ma:showField="SortBehavior">
      <xsd:simpleType>
        <xsd:restriction base="dms:Lookup"/>
      </xsd:simpleType>
    </xsd:element>
    <xsd:element name="CheckedOutUserId" ma:index="32" nillable="true" ma:displayName="ID of the User who has the item Checked Out" ma:hidden="true" ma:list="Docs" ma:internalName="CheckedOutUserId" ma:readOnly="true" ma:showField="CheckoutUserId">
      <xsd:simpleType>
        <xsd:restriction base="dms:Lookup"/>
      </xsd:simpleType>
    </xsd:element>
    <xsd:element name="IsCheckedoutToLocal" ma:index="33" nillable="true" ma:displayName="Is Checked out to local" ma:hidden="true" ma:list="Docs" ma:internalName="IsCheckedoutToLocal" ma:readOnly="true" ma:showField="IsCheckoutToLocal">
      <xsd:simpleType>
        <xsd:restriction base="dms:Lookup"/>
      </xsd:simpleType>
    </xsd:element>
    <xsd:element name="CheckoutUser" ma:index="34" nillable="true" ma:displayName="Checked Out To" ma:list="UserInfo" ma:internalName="CheckoutUse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UniqueId" ma:index="35" nillable="true" ma:displayName="Unique Id" ma:hidden="true" ma:list="Docs" ma:internalName="UniqueId" ma:readOnly="true" ma:showField="UniqueId">
      <xsd:simpleType>
        <xsd:restriction base="dms:Lookup"/>
      </xsd:simpleType>
    </xsd:element>
    <xsd:element name="SyncClientId" ma:index="36" nillable="true" ma:displayName="Client Id" ma:hidden="true" ma:list="Docs" ma:internalName="SyncClientId" ma:readOnly="true" ma:showField="SyncClientId">
      <xsd:simpleType>
        <xsd:restriction base="dms:Lookup"/>
      </xsd:simpleType>
    </xsd:element>
    <xsd:element name="ProgId" ma:index="37" nillable="true" ma:displayName="ProgId" ma:hidden="true" ma:list="Docs" ma:internalName="ProgId" ma:readOnly="true" ma:showField="ProgId">
      <xsd:simpleType>
        <xsd:restriction base="dms:Lookup"/>
      </xsd:simpleType>
    </xsd:element>
    <xsd:element name="ScopeId" ma:index="38" nillable="true" ma:displayName="ScopeId" ma:hidden="true" ma:list="Docs" ma:internalName="ScopeId" ma:readOnly="true" ma:showField="ScopeId">
      <xsd:simpleType>
        <xsd:restriction base="dms:Lookup"/>
      </xsd:simpleType>
    </xsd:element>
    <xsd:element name="VirusStatus" ma:index="39" nillable="true" ma:displayName="Virus Status" ma:format="TRUE" ma:hidden="true" ma:list="Docs" ma:internalName="VirusStatus" ma:readOnly="true" ma:showField="Size">
      <xsd:simpleType>
        <xsd:restriction base="dms:Lookup"/>
      </xsd:simpleType>
    </xsd:element>
    <xsd:element name="CheckedOutTitle" ma:index="40" nillable="true" ma:displayName="Checked Out To" ma:format="TRUE" ma:hidden="true" ma:list="Docs" ma:internalName="CheckedOutTitle" ma:readOnly="true" ma:showField="CheckedOutTitle">
      <xsd:simpleType>
        <xsd:restriction base="dms:Lookup"/>
      </xsd:simpleType>
    </xsd:element>
    <xsd:element name="_CheckinComment" ma:index="41" nillable="true" ma:displayName="Check In Comment" ma:format="TRUE" ma:list="Docs" ma:internalName="_CheckinComment" ma:readOnly="true" ma:showField="CheckinComment">
      <xsd:simpleType>
        <xsd:restriction base="dms:Lookup"/>
      </xsd:simpleType>
    </xsd:element>
    <xsd:element name="MetaInfo" ma:index="54" nillable="true" ma:displayName="Property Bag" ma:hidden="true" ma:list="Docs" ma:internalName="MetaInfo" ma:showField="MetaInfo">
      <xsd:simpleType>
        <xsd:restriction base="dms:Lookup"/>
      </xsd:simpleType>
    </xsd:element>
    <xsd:element name="_Level" ma:index="55" nillable="true" ma:displayName="Level" ma:hidden="true" ma:internalName="_Level" ma:readOnly="true">
      <xsd:simpleType>
        <xsd:restriction base="dms:Unknown"/>
      </xsd:simpleType>
    </xsd:element>
    <xsd:element name="_IsCurrentVersion" ma:index="56" nillable="true" ma:displayName="Is Current Version" ma:hidden="true" ma:internalName="_IsCurrentVersion" ma:readOnly="true">
      <xsd:simpleType>
        <xsd:restriction base="dms:Boolean"/>
      </xsd:simpleType>
    </xsd:element>
    <xsd:element name="ItemChildCount" ma:index="57" nillable="true" ma:displayName="Item Child Count" ma:hidden="true" ma:list="Docs" ma:internalName="ItemChildCount" ma:readOnly="true" ma:showField="ItemChildCount">
      <xsd:simpleType>
        <xsd:restriction base="dms:Lookup"/>
      </xsd:simpleType>
    </xsd:element>
    <xsd:element name="FolderChildCount" ma:index="58" nillable="true" ma:displayName="Folder Child Count" ma:hidden="true" ma:list="Docs" ma:internalName="FolderChildCount" ma:readOnly="true" ma:showField="FolderChildCount">
      <xsd:simpleType>
        <xsd:restriction base="dms:Lookup"/>
      </xsd:simpleType>
    </xsd:element>
    <xsd:element name="owshiddenversion" ma:index="61" nillable="true" ma:displayName="owshiddenversion" ma:hidden="true" ma:internalName="owshiddenversion" ma:readOnly="true">
      <xsd:simpleType>
        <xsd:restriction base="dms:Unknown"/>
      </xsd:simpleType>
    </xsd:element>
    <xsd:element name="_UIVersion" ma:index="62" nillable="true" ma:displayName="UI Version" ma:hidden="true" ma:internalName="_UIVersion" ma:readOnly="true">
      <xsd:simpleType>
        <xsd:restriction base="dms:Unknown"/>
      </xsd:simpleType>
    </xsd:element>
    <xsd:element name="_UIVersionString" ma:index="63" nillable="true" ma:displayName="Version" ma:internalName="_UIVersionString" ma:readOnly="true">
      <xsd:simpleType>
        <xsd:restriction base="dms:Text"/>
      </xsd:simpleType>
    </xsd:element>
    <xsd:element name="InstanceID" ma:index="64" nillable="true" ma:displayName="Instance ID" ma:hidden="true" ma:internalName="InstanceID" ma:readOnly="true">
      <xsd:simpleType>
        <xsd:restriction base="dms:Unknown"/>
      </xsd:simpleType>
    </xsd:element>
    <xsd:element name="Order" ma:index="65" nillable="true" ma:displayName="Order" ma:hidden="true" ma:internalName="Order">
      <xsd:simpleType>
        <xsd:restriction base="dms:Number"/>
      </xsd:simpleType>
    </xsd:element>
    <xsd:element name="GUID" ma:index="66" nillable="true" ma:displayName="GUID" ma:hidden="true" ma:internalName="GUID" ma:readOnly="true">
      <xsd:simpleType>
        <xsd:restriction base="dms:Unknown"/>
      </xsd:simpleType>
    </xsd:element>
    <xsd:element name="WorkflowVersion" ma:index="67" nillable="true" ma:displayName="Workflow Version" ma:hidden="true" ma:internalName="WorkflowVersion" ma:readOnly="true">
      <xsd:simpleType>
        <xsd:restriction base="dms:Unknown"/>
      </xsd:simpleType>
    </xsd:element>
    <xsd:element name="WorkflowInstanceID" ma:index="68" nillable="true" ma:displayName="Workflow Instance ID" ma:hidden="true" ma:internalName="WorkflowInstanceID" ma:readOnly="true">
      <xsd:simpleType>
        <xsd:restriction base="dms:Unknown"/>
      </xsd:simpleType>
    </xsd:element>
    <xsd:element name="ParentVersionString" ma:index="69" nillable="true" ma:displayName="Source Version (Converted Document)" ma:hidden="true" ma:list="Docs" ma:internalName="ParentVersionString" ma:readOnly="true" ma:showField="ParentVersionString">
      <xsd:simpleType>
        <xsd:restriction base="dms:Lookup"/>
      </xsd:simpleType>
    </xsd:element>
    <xsd:element name="ParentLeafName" ma:index="70" nillable="true" ma:displayName="Source Name (Converted Document)" ma:hidden="true" ma:list="Docs" ma:internalName="ParentLeafName" ma:readOnly="true" ma:showField="ParentLeafName">
      <xsd:simpleType>
        <xsd:restriction base="dms:Lookup"/>
      </xsd:simpleType>
    </xsd:element>
    <xsd:element name="DocConcurrencyNumber" ma:index="71" nillable="true" ma:displayName="Document Concurrency Number" ma:hidden="true" ma:list="Docs" ma:internalName="DocConcurrencyNumber" ma:readOnly="true" ma:showField="DocConcurrencyNumber">
      <xsd:simpleType>
        <xsd:restriction base="dms:Lookup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7695CA-BE95-49F2-97F6-28EF370A5422" elementFormDefault="qualified">
    <xsd:import namespace="http://schemas.microsoft.com/office/2006/documentManagement/types"/>
    <xsd:import namespace="http://schemas.microsoft.com/office/infopath/2007/PartnerControls"/>
    <xsd:element name="Description0" ma:index="4" nillable="true" ma:displayName="Description" ma:internalName="Description0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ntentTypeId xmlns="http://schemas.microsoft.com/sharepoint/v3">0x010100E79AFCBEDC7C3149809BC6F9FB5291DD</ContentTypeId>
    <TemplateUrl xmlns="http://schemas.microsoft.com/sharepoint/v3" xsi:nil="true"/>
    <Description0 xmlns="747695CA-BE95-49F2-97F6-28EF370A5422" xsi:nil="true"/>
    <_SourceUrl xmlns="http://schemas.microsoft.com/sharepoint/v3" xsi:nil="true"/>
    <xd_ProgID xmlns="http://schemas.microsoft.com/sharepoint/v3" xsi:nil="true"/>
    <Order xmlns="http://schemas.microsoft.com/sharepoint/v3" xsi:nil="true"/>
    <_SharedFileIndex xmlns="http://schemas.microsoft.com/sharepoint/v3" xsi:nil="true"/>
    <MetaInfo xmlns="http://schemas.microsoft.com/sharepoint/v3" xsi:nil="true"/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0B39F5-CC2A-4239-A2A4-EA3E682CDAD6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3FC95DB5-9978-44F3-8A63-8DA60AB60F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47695CA-BE95-49F2-97F6-28EF370A54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D3CF66B-EF2D-4224-AFB2-70099E833962}">
  <ds:schemaRefs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sharepoint/v3"/>
    <ds:schemaRef ds:uri="http://schemas.microsoft.com/office/2006/documentManagement/types"/>
    <ds:schemaRef ds:uri="747695CA-BE95-49F2-97F6-28EF370A5422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ECF9936E-57A3-4E9D-9085-886CBF5604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2095</Words>
  <Application>Microsoft Office PowerPoint</Application>
  <PresentationFormat>Custom</PresentationFormat>
  <Paragraphs>456</Paragraphs>
  <Slides>51</Slides>
  <Notes>49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Esri_Corporate_Template</vt:lpstr>
      <vt:lpstr>Understanding and Using Geometry, Projections and Spatial Reference Systems in ArcGIS </vt:lpstr>
      <vt:lpstr>Introduction</vt:lpstr>
      <vt:lpstr>Geometry</vt:lpstr>
      <vt:lpstr>What is a geometry?</vt:lpstr>
      <vt:lpstr>Working with and analyzing geometries</vt:lpstr>
      <vt:lpstr>Points</vt:lpstr>
      <vt:lpstr>Multipoints</vt:lpstr>
      <vt:lpstr>Polylines </vt:lpstr>
      <vt:lpstr>Polylines</vt:lpstr>
      <vt:lpstr>Polygons </vt:lpstr>
      <vt:lpstr>Polygons</vt:lpstr>
      <vt:lpstr>Non-simple Polygons</vt:lpstr>
      <vt:lpstr>Simple Polygons</vt:lpstr>
      <vt:lpstr> So what? Why do we care if geometries are simple?</vt:lpstr>
      <vt:lpstr>Why do we care if geometries are simple?</vt:lpstr>
      <vt:lpstr>Spatial References</vt:lpstr>
      <vt:lpstr>Spatial references</vt:lpstr>
      <vt:lpstr>Coordinate systems</vt:lpstr>
      <vt:lpstr>What is a coordinate system?</vt:lpstr>
      <vt:lpstr>Geographic Coordinate System (GCS)</vt:lpstr>
      <vt:lpstr>Projected Coordinate System (PCS)</vt:lpstr>
      <vt:lpstr>PowerPoint Presentation</vt:lpstr>
      <vt:lpstr>Geographic Coordinate System Well-Known Text (WKT)</vt:lpstr>
      <vt:lpstr>What is a datum?</vt:lpstr>
      <vt:lpstr>Projected Coordinate System Well-Known Text (WKT)</vt:lpstr>
      <vt:lpstr>Well-Known ID (WKID)</vt:lpstr>
      <vt:lpstr>All projections have some distortion  </vt:lpstr>
      <vt:lpstr>PowerPoint Presentation</vt:lpstr>
      <vt:lpstr>PowerPoint Presentation</vt:lpstr>
      <vt:lpstr>Geographic Transformations (GT)</vt:lpstr>
      <vt:lpstr>There are 38 transformations between GCS_North_American_1927 and GCS_WGS_1984</vt:lpstr>
      <vt:lpstr>PowerPoint Presentation</vt:lpstr>
      <vt:lpstr>Projection between different GCSs</vt:lpstr>
      <vt:lpstr>Resolution and Tolerance</vt:lpstr>
      <vt:lpstr>XY Resolution</vt:lpstr>
      <vt:lpstr>XY Tolerance</vt:lpstr>
      <vt:lpstr>XY Tolerance</vt:lpstr>
      <vt:lpstr>Merge polygons</vt:lpstr>
      <vt:lpstr>Resolution vs. Tolerance</vt:lpstr>
      <vt:lpstr>What do spatial references have to do with geometries?</vt:lpstr>
      <vt:lpstr>How does a spatial reference affect a geometry?</vt:lpstr>
      <vt:lpstr>Where on the map do I put the geometry?</vt:lpstr>
      <vt:lpstr>How does a spatial reference affect a geometry?</vt:lpstr>
      <vt:lpstr>What is simple here may not be simple there</vt:lpstr>
      <vt:lpstr>How does a spatial reference affect a geometry?</vt:lpstr>
      <vt:lpstr>An operation on features may give different results depending on the spatial reference</vt:lpstr>
      <vt:lpstr>Buffer and Spatial Reference</vt:lpstr>
      <vt:lpstr>References</vt:lpstr>
      <vt:lpstr>Resources</vt:lpstr>
      <vt:lpstr>That’s all folks!  Don’t forget to fill out the survey  Understanding and Using Geometry, Projections and Spatial Reference Systems in ArcGIS</vt:lpstr>
      <vt:lpstr>PowerPoint Presentation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2013-03-05T23:32:50Z</dcterms:created>
  <dcterms:modified xsi:type="dcterms:W3CDTF">2014-03-14T22:57:54Z</dcterms:modified>
</cp:coreProperties>
</file>